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1" r:id="rId5"/>
    <p:sldMasterId id="2147484901" r:id="rId6"/>
    <p:sldMasterId id="2147484884" r:id="rId7"/>
  </p:sldMasterIdLst>
  <p:notesMasterIdLst>
    <p:notesMasterId r:id="rId24"/>
  </p:notesMasterIdLst>
  <p:handoutMasterIdLst>
    <p:handoutMasterId r:id="rId25"/>
  </p:handoutMasterIdLst>
  <p:sldIdLst>
    <p:sldId id="278" r:id="rId8"/>
    <p:sldId id="307" r:id="rId9"/>
    <p:sldId id="308" r:id="rId10"/>
    <p:sldId id="283" r:id="rId11"/>
    <p:sldId id="309" r:id="rId12"/>
    <p:sldId id="310" r:id="rId13"/>
    <p:sldId id="311" r:id="rId14"/>
    <p:sldId id="312" r:id="rId15"/>
    <p:sldId id="296" r:id="rId16"/>
    <p:sldId id="297" r:id="rId17"/>
    <p:sldId id="299" r:id="rId18"/>
    <p:sldId id="300" r:id="rId19"/>
    <p:sldId id="301" r:id="rId20"/>
    <p:sldId id="303" r:id="rId21"/>
    <p:sldId id="304" r:id="rId22"/>
    <p:sldId id="305" r:id="rId23"/>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7" userDrawn="1">
          <p15:clr>
            <a:srgbClr val="A4A3A4"/>
          </p15:clr>
        </p15:guide>
        <p15:guide id="2" orient="horz" pos="3048" userDrawn="1">
          <p15:clr>
            <a:srgbClr val="A4A3A4"/>
          </p15:clr>
        </p15:guide>
        <p15:guide id="3" orient="horz" pos="1104" userDrawn="1">
          <p15:clr>
            <a:srgbClr val="A4A3A4"/>
          </p15:clr>
        </p15:guide>
        <p15:guide id="4" pos="73" userDrawn="1">
          <p15:clr>
            <a:srgbClr val="A4A3A4"/>
          </p15:clr>
        </p15:guide>
        <p15:guide id="5" pos="732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 Ann Apostol" initials="JA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D8E"/>
    <a:srgbClr val="B2B2B3"/>
    <a:srgbClr val="BFBFC0"/>
    <a:srgbClr val="98123D"/>
    <a:srgbClr val="A6002D"/>
    <a:srgbClr val="A5002C"/>
    <a:srgbClr val="F1BF64"/>
    <a:srgbClr val="BD6534"/>
    <a:srgbClr val="767E4A"/>
    <a:srgbClr val="025F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AB5AA-8A78-0C44-9300-1FF336587AB1}" v="5" dt="2018-07-02T17:27:55.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9" autoAdjust="0"/>
    <p:restoredTop sz="90816" autoAdjust="0"/>
  </p:normalViewPr>
  <p:slideViewPr>
    <p:cSldViewPr snapToGrid="0" showGuides="1">
      <p:cViewPr varScale="1">
        <p:scale>
          <a:sx n="116" d="100"/>
          <a:sy n="116" d="100"/>
        </p:scale>
        <p:origin x="408" y="176"/>
      </p:cViewPr>
      <p:guideLst>
        <p:guide orient="horz" pos="437"/>
        <p:guide orient="horz" pos="3048"/>
        <p:guide orient="horz" pos="1104"/>
        <p:guide pos="73"/>
        <p:guide pos="73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53" d="100"/>
          <a:sy n="53" d="100"/>
        </p:scale>
        <p:origin x="-5248" y="-12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F7DDA5E6-0336-6043-97BE-2667D5222006}" type="datetimeFigureOut">
              <a:rPr lang="en-US" smtClean="0"/>
              <a:pPr/>
              <a:t>11/25/20</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A2E12B18-0379-EC43-9B57-C54D0D9C72D8}" type="slidenum">
              <a:rPr lang="en-US" smtClean="0"/>
              <a:pPr/>
              <a:t>‹#›</a:t>
            </a:fld>
            <a:endParaRPr lang="en-US" dirty="0"/>
          </a:p>
        </p:txBody>
      </p:sp>
    </p:spTree>
    <p:extLst>
      <p:ext uri="{BB962C8B-B14F-4D97-AF65-F5344CB8AC3E}">
        <p14:creationId xmlns:p14="http://schemas.microsoft.com/office/powerpoint/2010/main" val="1443913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35EEF68-F202-4D68-8499-4DCDD1E544DE}" type="datetimeFigureOut">
              <a:rPr lang="en-US" smtClean="0"/>
              <a:pPr/>
              <a:t>11/25/20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99E4C13A-5EDB-4018-91C6-F8B752C11E71}" type="slidenum">
              <a:rPr lang="en-US" smtClean="0"/>
              <a:pPr/>
              <a:t>‹#›</a:t>
            </a:fld>
            <a:endParaRPr lang="en-US" dirty="0"/>
          </a:p>
        </p:txBody>
      </p:sp>
    </p:spTree>
    <p:extLst>
      <p:ext uri="{BB962C8B-B14F-4D97-AF65-F5344CB8AC3E}">
        <p14:creationId xmlns:p14="http://schemas.microsoft.com/office/powerpoint/2010/main" val="16873397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www.nasa.gov</a:t>
            </a:r>
            <a:r>
              <a:rPr lang="en-US" dirty="0"/>
              <a:t>/directorates/</a:t>
            </a:r>
            <a:r>
              <a:rPr lang="en-US" dirty="0" err="1"/>
              <a:t>heo</a:t>
            </a:r>
            <a:r>
              <a:rPr lang="en-US" dirty="0"/>
              <a:t>/scan/images/history/Early1964.html</a:t>
            </a:r>
          </a:p>
        </p:txBody>
      </p:sp>
      <p:sp>
        <p:nvSpPr>
          <p:cNvPr id="4" name="Slide Number Placeholder 3"/>
          <p:cNvSpPr>
            <a:spLocks noGrp="1"/>
          </p:cNvSpPr>
          <p:nvPr>
            <p:ph type="sldNum" sz="quarter" idx="10"/>
          </p:nvPr>
        </p:nvSpPr>
        <p:spPr/>
        <p:txBody>
          <a:bodyPr/>
          <a:lstStyle/>
          <a:p>
            <a:fld id="{99E4C13A-5EDB-4018-91C6-F8B752C11E71}" type="slidenum">
              <a:rPr lang="en-US" smtClean="0"/>
              <a:pPr/>
              <a:t>2</a:t>
            </a:fld>
            <a:endParaRPr lang="en-US" dirty="0"/>
          </a:p>
        </p:txBody>
      </p:sp>
    </p:spTree>
    <p:extLst>
      <p:ext uri="{BB962C8B-B14F-4D97-AF65-F5344CB8AC3E}">
        <p14:creationId xmlns:p14="http://schemas.microsoft.com/office/powerpoint/2010/main" val="274179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000000"/>
                </a:solidFill>
              </a:rPr>
              <a:t>Phase 1:  Where fundamental Research becomes applied. Not all research may or should progress beyond the very first AUL. However, if there is a potential user identified, whether they are a fellow researcher or an industry partner, then this phase will determine whether the project should progress to phase II.</a:t>
            </a:r>
          </a:p>
          <a:p>
            <a:pPr>
              <a:spcAft>
                <a:spcPts val="1200"/>
              </a:spcAft>
              <a:defRPr/>
            </a:pPr>
            <a:r>
              <a:rPr lang="en-US" b="1" dirty="0">
                <a:solidFill>
                  <a:srgbClr val="333399"/>
                </a:solidFill>
              </a:rPr>
              <a:t> </a:t>
            </a: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5</a:t>
            </a:fld>
            <a:endParaRPr lang="en-US" dirty="0"/>
          </a:p>
        </p:txBody>
      </p:sp>
    </p:spTree>
    <p:extLst>
      <p:ext uri="{BB962C8B-B14F-4D97-AF65-F5344CB8AC3E}">
        <p14:creationId xmlns:p14="http://schemas.microsoft.com/office/powerpoint/2010/main" val="426432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2: Focus on finalizing development of the new state-of-the-art project integrating the resulting tools into the identified applications, demonstrating the feasibility of the new product and validating the new system.</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6</a:t>
            </a:fld>
            <a:endParaRPr lang="en-US" dirty="0"/>
          </a:p>
        </p:txBody>
      </p:sp>
    </p:spTree>
    <p:extLst>
      <p:ext uri="{BB962C8B-B14F-4D97-AF65-F5344CB8AC3E}">
        <p14:creationId xmlns:p14="http://schemas.microsoft.com/office/powerpoint/2010/main" val="429196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3: Where the project is handed off and fully integrated into the end user's application. This also includes new validation efforts to determine how well the new application performs in a ``real world" setting. Validation and continued use in an operational environment drives discovery of new science questions, problems, and of course new applications.</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7</a:t>
            </a:fld>
            <a:endParaRPr lang="en-US" dirty="0"/>
          </a:p>
        </p:txBody>
      </p:sp>
    </p:spTree>
    <p:extLst>
      <p:ext uri="{BB962C8B-B14F-4D97-AF65-F5344CB8AC3E}">
        <p14:creationId xmlns:p14="http://schemas.microsoft.com/office/powerpoint/2010/main" val="312039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8</a:t>
            </a:fld>
            <a:endParaRPr lang="en-US" dirty="0"/>
          </a:p>
        </p:txBody>
      </p:sp>
    </p:spTree>
    <p:extLst>
      <p:ext uri="{BB962C8B-B14F-4D97-AF65-F5344CB8AC3E}">
        <p14:creationId xmlns:p14="http://schemas.microsoft.com/office/powerpoint/2010/main" val="71793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defRPr/>
            </a:pPr>
            <a:r>
              <a:rPr lang="en-US" dirty="0">
                <a:solidFill>
                  <a:srgbClr val="000000"/>
                </a:solidFill>
              </a:rPr>
              <a:t>Beyond AUL 9: During this process, it is likely that you have found other projects or applications. In this framework it all feels like there is a clear start and stop, but this is far from the truth.  </a:t>
            </a:r>
          </a:p>
          <a:p>
            <a:pPr>
              <a:spcAft>
                <a:spcPts val="1200"/>
              </a:spcAft>
              <a:defRPr/>
            </a:pPr>
            <a:r>
              <a:rPr lang="en-US" dirty="0">
                <a:solidFill>
                  <a:srgbClr val="000000"/>
                </a:solidFill>
              </a:rPr>
              <a:t>New end users, new applications, and altogether new projects are identified. Just like any good research project, there is always more to do and more to learn and improvements to be made.  </a:t>
            </a:r>
            <a:endParaRPr lang="en-US" sz="18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9</a:t>
            </a:fld>
            <a:endParaRPr lang="en-US" dirty="0"/>
          </a:p>
        </p:txBody>
      </p:sp>
    </p:spTree>
    <p:extLst>
      <p:ext uri="{BB962C8B-B14F-4D97-AF65-F5344CB8AC3E}">
        <p14:creationId xmlns:p14="http://schemas.microsoft.com/office/powerpoint/2010/main" val="2743363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NASA </a:t>
            </a:r>
          </a:p>
          <a:p>
            <a:r>
              <a:rPr lang="en-US" dirty="0"/>
              <a:t>https://</a:t>
            </a:r>
            <a:r>
              <a:rPr lang="en-US" dirty="0" err="1"/>
              <a:t>www.flickr.com</a:t>
            </a:r>
            <a:r>
              <a:rPr lang="en-US" dirty="0"/>
              <a:t>/photos/</a:t>
            </a:r>
            <a:r>
              <a:rPr lang="en-US" dirty="0" err="1"/>
              <a:t>nasacommons</a:t>
            </a:r>
            <a:r>
              <a:rPr lang="en-US" dirty="0"/>
              <a:t>/7538841680/</a:t>
            </a:r>
          </a:p>
          <a:p>
            <a:endParaRPr lang="en-US" dirty="0"/>
          </a:p>
          <a:p>
            <a:r>
              <a:rPr lang="en-US" sz="1200" b="1" i="0" kern="1200" dirty="0">
                <a:solidFill>
                  <a:schemeClr val="tx1"/>
                </a:solidFill>
                <a:effectLst/>
                <a:latin typeface="+mn-lt"/>
                <a:ea typeface="+mn-ea"/>
                <a:cs typeface="+mn-cs"/>
              </a:rPr>
              <a:t>Materials Science Experiments Conducted at MSFC</a:t>
            </a:r>
          </a:p>
          <a:p>
            <a:r>
              <a:rPr lang="en-US" sz="1200" b="0" i="0" kern="1200" dirty="0">
                <a:solidFill>
                  <a:schemeClr val="tx1"/>
                </a:solidFill>
                <a:effectLst/>
                <a:latin typeface="+mn-lt"/>
                <a:ea typeface="+mn-ea"/>
                <a:cs typeface="+mn-cs"/>
              </a:rPr>
              <a:t>In another first for NASA, an all-female crew of scientific experimenters began a five-day exercise on December 16, 1974, to test the feasibility of experiments that were later tested on the Space Shuttle/Spacelab missions. The experimenters, Dr. Mary H. Johnston (seated, left), Ann F. Whitaker and Carolyn S. </a:t>
            </a:r>
            <a:r>
              <a:rPr lang="en-US" sz="1200" b="0" i="0" kern="1200" dirty="0" err="1">
                <a:solidFill>
                  <a:schemeClr val="tx1"/>
                </a:solidFill>
                <a:effectLst/>
                <a:latin typeface="+mn-lt"/>
                <a:ea typeface="+mn-ea"/>
                <a:cs typeface="+mn-cs"/>
              </a:rPr>
              <a:t>Griner</a:t>
            </a:r>
            <a:r>
              <a:rPr lang="en-US" sz="1200" b="0" i="0" kern="1200" dirty="0">
                <a:solidFill>
                  <a:schemeClr val="tx1"/>
                </a:solidFill>
                <a:effectLst/>
                <a:latin typeface="+mn-lt"/>
                <a:ea typeface="+mn-ea"/>
                <a:cs typeface="+mn-cs"/>
              </a:rPr>
              <a:t> (standing, left to right), and the crew chief, Doris Chandler, spent spend eight hours each day of the mission in the Marshall Space Flight Centers General Purpose Laboratory (GPL). They conducted 11 selected experiments in materials science to determine their practical application for Spacelab missions and to identify integration and operational problems that might occur on actual missions.</a:t>
            </a:r>
          </a:p>
          <a:p>
            <a:r>
              <a:rPr lang="en-US" sz="1200" b="0" i="0" kern="1200" dirty="0">
                <a:solidFill>
                  <a:schemeClr val="tx1"/>
                </a:solidFill>
                <a:effectLst/>
                <a:latin typeface="+mn-lt"/>
                <a:ea typeface="+mn-ea"/>
                <a:cs typeface="+mn-cs"/>
              </a:rPr>
              <a:t> Image # :565782</a:t>
            </a:r>
          </a:p>
          <a:p>
            <a:r>
              <a:rPr lang="en-US" sz="1200" b="0" i="0" kern="1200" dirty="0">
                <a:solidFill>
                  <a:schemeClr val="tx1"/>
                </a:solidFill>
                <a:effectLst/>
                <a:latin typeface="+mn-lt"/>
                <a:ea typeface="+mn-ea"/>
                <a:cs typeface="+mn-cs"/>
              </a:rPr>
              <a:t>Date: November 13, 1974</a:t>
            </a:r>
          </a:p>
          <a:p>
            <a:endParaRPr lang="en-US" dirty="0"/>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16</a:t>
            </a:fld>
            <a:endParaRPr lang="en-US" dirty="0"/>
          </a:p>
        </p:txBody>
      </p:sp>
    </p:spTree>
    <p:extLst>
      <p:ext uri="{BB962C8B-B14F-4D97-AF65-F5344CB8AC3E}">
        <p14:creationId xmlns:p14="http://schemas.microsoft.com/office/powerpoint/2010/main" val="267518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A_Basic_Mast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3586680752"/>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J_Contact Information ">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7"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751462077"/>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K_Transition">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28774"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28774"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1650691353"/>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A_Basic_Master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646281002"/>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B_Header_Blank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3186694946"/>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_Acronym Box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825309158"/>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D_Lef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65409804"/>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E_Righ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410248866"/>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F_Quad_Char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9759970"/>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G_Compare_Contras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69863" indent="-169863">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0179704"/>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H_Risk Format_Corner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6876189"/>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B_Header_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1766297880"/>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I_Risk Format_Large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3936995766"/>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J_Contact Information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9"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4050254707"/>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K_Transition_markings">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48870"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48870"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3751790469"/>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825461" y="1660395"/>
            <a:ext cx="7299082"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825461" y="3124909"/>
            <a:ext cx="7299082"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824878" y="4355982"/>
            <a:ext cx="730032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6"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Tree>
    <p:extLst>
      <p:ext uri="{BB962C8B-B14F-4D97-AF65-F5344CB8AC3E}">
        <p14:creationId xmlns:p14="http://schemas.microsoft.com/office/powerpoint/2010/main" val="4174041790"/>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48034" y="1660395"/>
            <a:ext cx="7376509"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748034" y="3124909"/>
            <a:ext cx="7376509"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747438" y="4355982"/>
            <a:ext cx="737776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9"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
        <p:nvSpPr>
          <p:cNvPr id="10" name="Text Placeholder 2"/>
          <p:cNvSpPr>
            <a:spLocks noGrp="1"/>
          </p:cNvSpPr>
          <p:nvPr>
            <p:ph type="body" sz="quarter" idx="11" hasCustomPrompt="1"/>
          </p:nvPr>
        </p:nvSpPr>
        <p:spPr>
          <a:xfrm>
            <a:off x="1" y="2"/>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
        <p:nvSpPr>
          <p:cNvPr id="11" name="Text Placeholder 2"/>
          <p:cNvSpPr>
            <a:spLocks noGrp="1"/>
          </p:cNvSpPr>
          <p:nvPr>
            <p:ph type="body" sz="quarter" idx="12" hasCustomPrompt="1"/>
          </p:nvPr>
        </p:nvSpPr>
        <p:spPr>
          <a:xfrm>
            <a:off x="2" y="6619166"/>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_Closing_Q&amp;A_Backup">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22242" y="2595234"/>
            <a:ext cx="6542001" cy="1231642"/>
          </a:xfrm>
          <a:prstGeom prst="rect">
            <a:avLst/>
          </a:prstGeom>
        </p:spPr>
        <p:txBody>
          <a:bodyPr anchor="ctr">
            <a:normAutofit/>
          </a:bodyPr>
          <a:lstStyle>
            <a:lvl1pPr algn="l">
              <a:defRPr sz="4800" b="1" i="1" baseline="0">
                <a:solidFill>
                  <a:schemeClr val="bg1"/>
                </a:solidFill>
                <a:effectLst>
                  <a:outerShdw blurRad="50800" dist="38100" dir="4260000" algn="tl" rotWithShape="0">
                    <a:prstClr val="black"/>
                  </a:outerShdw>
                </a:effectLst>
                <a:latin typeface="Arial"/>
                <a:cs typeface="Arial"/>
              </a:defRPr>
            </a:lvl1pPr>
          </a:lstStyle>
          <a:p>
            <a:r>
              <a:rPr lang="en-US" dirty="0"/>
              <a:t>Closing</a:t>
            </a:r>
            <a:br>
              <a:rPr lang="en-US" dirty="0"/>
            </a:br>
            <a:r>
              <a:rPr lang="en-US" dirty="0"/>
              <a:t>Questions</a:t>
            </a:r>
            <a:br>
              <a:rPr lang="en-US" dirty="0"/>
            </a:br>
            <a:r>
              <a:rPr lang="en-US" dirty="0"/>
              <a:t>Backup</a:t>
            </a:r>
          </a:p>
        </p:txBody>
      </p:sp>
    </p:spTree>
    <p:extLst>
      <p:ext uri="{BB962C8B-B14F-4D97-AF65-F5344CB8AC3E}">
        <p14:creationId xmlns:p14="http://schemas.microsoft.com/office/powerpoint/2010/main" val="28577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_Acronym Box">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929859296"/>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D_Lef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401457567"/>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E_Righ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132077481"/>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F_Quad_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88712794"/>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G_Compare_Contras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19063" indent="-119063">
              <a:tabLst/>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4817573"/>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H_Risk Format_Corner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195188"/>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I_Risk Format_Large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543512383"/>
      </p:ext>
    </p:extLst>
  </p:cSld>
  <p:clrMapOvr>
    <a:masterClrMapping/>
  </p:clrMapOvr>
  <p:extLst>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4" name="Picture 3"/>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4278058439"/>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4" r:id="rId5"/>
    <p:sldLayoutId id="2147484895" r:id="rId6"/>
    <p:sldLayoutId id="2147484896" r:id="rId7"/>
    <p:sldLayoutId id="2147484897" r:id="rId8"/>
    <p:sldLayoutId id="2147484898" r:id="rId9"/>
    <p:sldLayoutId id="2147484899" r:id="rId10"/>
    <p:sldLayoutId id="2147484900"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sp>
        <p:nvSpPr>
          <p:cNvPr id="4" name="Text Placeholder 4"/>
          <p:cNvSpPr txBox="1">
            <a:spLocks/>
          </p:cNvSpPr>
          <p:nvPr userDrawn="1"/>
        </p:nvSpPr>
        <p:spPr>
          <a:xfrm>
            <a:off x="0" y="0"/>
            <a:ext cx="12192000" cy="233088"/>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sp>
        <p:nvSpPr>
          <p:cNvPr id="5" name="Text Placeholder 4"/>
          <p:cNvSpPr txBox="1">
            <a:spLocks/>
          </p:cNvSpPr>
          <p:nvPr userDrawn="1"/>
        </p:nvSpPr>
        <p:spPr>
          <a:xfrm>
            <a:off x="0" y="6611958"/>
            <a:ext cx="12192000" cy="216062"/>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pic>
        <p:nvPicPr>
          <p:cNvPr id="6" name="Picture 5"/>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1954762725"/>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04800" y="6642556"/>
            <a:ext cx="1016000"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407714132"/>
      </p:ext>
    </p:extLst>
  </p:cSld>
  <p:clrMap bg1="lt1" tx1="dk1" bg2="lt2" tx2="dk2" accent1="accent1" accent2="accent2" accent3="accent3" accent4="accent4" accent5="accent5" accent6="accent6" hlink="hlink" folHlink="folHlink"/>
  <p:sldLayoutIdLst>
    <p:sldLayoutId id="2147484885" r:id="rId1"/>
    <p:sldLayoutId id="2147484914" r:id="rId2"/>
    <p:sldLayoutId id="2147484887" r:id="rId3"/>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cmc.gsfc.nasa.gov/assessment/forum-topics.ph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pacewx.weebly.com/tracking-progress.html" TargetMode="External"/><Relationship Id="rId4" Type="http://schemas.openxmlformats.org/officeDocument/2006/relationships/hyperlink" Target="https://ccmc.gsfc.nasa.gov/assessment/topics/trackprogress.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ffectLst/>
              </a:rPr>
              <a:t>A Framework for Tracking Progress Towards Usability: Application Usability Levels. </a:t>
            </a:r>
            <a:endParaRPr lang="en-US" dirty="0"/>
          </a:p>
        </p:txBody>
      </p:sp>
      <p:sp>
        <p:nvSpPr>
          <p:cNvPr id="3" name="Subtitle 2"/>
          <p:cNvSpPr>
            <a:spLocks noGrp="1"/>
          </p:cNvSpPr>
          <p:nvPr>
            <p:ph type="subTitle" idx="1"/>
          </p:nvPr>
        </p:nvSpPr>
        <p:spPr>
          <a:prstGeom prst="rect">
            <a:avLst/>
          </a:prstGeom>
        </p:spPr>
        <p:txBody>
          <a:bodyPr>
            <a:normAutofit fontScale="85000" lnSpcReduction="10000"/>
          </a:bodyPr>
          <a:lstStyle/>
          <a:p>
            <a:r>
              <a:rPr lang="en-US" dirty="0">
                <a:effectLst/>
              </a:rPr>
              <a:t>Alexa Halford Adam Kellerman, Barbara Thompson, Antti Pulkkinen, Katherine Garcia-Sage, and the Assessment of Understanding and Quantifying Progress </a:t>
            </a:r>
            <a:r>
              <a:rPr lang="en-US" dirty="0" err="1">
                <a:effectLst/>
              </a:rPr>
              <a:t>iLWS</a:t>
            </a:r>
            <a:r>
              <a:rPr lang="en-US" dirty="0">
                <a:effectLst/>
              </a:rPr>
              <a:t> Working Group </a:t>
            </a:r>
            <a:endParaRPr lang="en-US" dirty="0"/>
          </a:p>
        </p:txBody>
      </p:sp>
      <p:sp>
        <p:nvSpPr>
          <p:cNvPr id="5" name="Text Placeholder 4"/>
          <p:cNvSpPr>
            <a:spLocks noGrp="1"/>
          </p:cNvSpPr>
          <p:nvPr>
            <p:ph type="body" sz="quarter" idx="10"/>
          </p:nvPr>
        </p:nvSpPr>
        <p:spPr>
          <a:prstGeom prst="rect">
            <a:avLst/>
          </a:prstGeom>
        </p:spPr>
        <p:txBody>
          <a:bodyPr>
            <a:normAutofit/>
          </a:bodyPr>
          <a:lstStyle/>
          <a:p>
            <a:r>
              <a:rPr lang="en-US" dirty="0"/>
              <a:t>July 2018</a:t>
            </a:r>
          </a:p>
        </p:txBody>
      </p:sp>
    </p:spTree>
    <p:extLst>
      <p:ext uri="{BB962C8B-B14F-4D97-AF65-F5344CB8AC3E}">
        <p14:creationId xmlns:p14="http://schemas.microsoft.com/office/powerpoint/2010/main" val="37816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1176727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5" name="Picture 4">
            <a:extLst>
              <a:ext uri="{FF2B5EF4-FFF2-40B4-BE49-F238E27FC236}">
                <a16:creationId xmlns:a16="http://schemas.microsoft.com/office/drawing/2014/main" id="{5B48B275-612B-D942-8C53-A5AABEFEB19F}"/>
              </a:ext>
            </a:extLst>
          </p:cNvPr>
          <p:cNvPicPr>
            <a:picLocks noChangeAspect="1"/>
          </p:cNvPicPr>
          <p:nvPr/>
        </p:nvPicPr>
        <p:blipFill>
          <a:blip r:embed="rId3"/>
          <a:stretch>
            <a:fillRect/>
          </a:stretch>
        </p:blipFill>
        <p:spPr>
          <a:xfrm>
            <a:off x="5955508" y="4311181"/>
            <a:ext cx="1568120" cy="2443823"/>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176030" y="2549264"/>
            <a:ext cx="5666282" cy="3416320"/>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Ideas for how project output may enhance decision making or be applied to an end user application.</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Research is documented and disseminated for the project, so that the usability may be assessed by way of the AUL method.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Potential interested end users are identified, but not necessarily contacted.</a:t>
            </a:r>
          </a:p>
        </p:txBody>
      </p:sp>
    </p:spTree>
    <p:extLst>
      <p:ext uri="{BB962C8B-B14F-4D97-AF65-F5344CB8AC3E}">
        <p14:creationId xmlns:p14="http://schemas.microsoft.com/office/powerpoint/2010/main" val="397302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3" y="1127498"/>
            <a:ext cx="5804375"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sp>
        <p:nvSpPr>
          <p:cNvPr id="9" name="Rectangle 8">
            <a:extLst>
              <a:ext uri="{FF2B5EF4-FFF2-40B4-BE49-F238E27FC236}">
                <a16:creationId xmlns:a16="http://schemas.microsoft.com/office/drawing/2014/main" id="{1210E21C-0E9B-9D48-AE30-3DA111DC854C}"/>
              </a:ext>
            </a:extLst>
          </p:cNvPr>
          <p:cNvSpPr/>
          <p:nvPr/>
        </p:nvSpPr>
        <p:spPr>
          <a:xfrm>
            <a:off x="34083" y="3378450"/>
            <a:ext cx="5666282" cy="2862322"/>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Formalization of the application.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An end user is contacted and avenues of communication are established. </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AUL2 - Identification and formalization of the requirements and metrics necessary for successful application of the project for the end user's needs.</a:t>
            </a:r>
          </a:p>
        </p:txBody>
      </p:sp>
      <p:pic>
        <p:nvPicPr>
          <p:cNvPr id="7" name="Picture 6">
            <a:extLst>
              <a:ext uri="{FF2B5EF4-FFF2-40B4-BE49-F238E27FC236}">
                <a16:creationId xmlns:a16="http://schemas.microsoft.com/office/drawing/2014/main" id="{807C852F-731D-C548-BEE6-5AEFD89D5C69}"/>
              </a:ext>
            </a:extLst>
          </p:cNvPr>
          <p:cNvPicPr>
            <a:picLocks noChangeAspect="1"/>
          </p:cNvPicPr>
          <p:nvPr/>
        </p:nvPicPr>
        <p:blipFill>
          <a:blip r:embed="rId3"/>
          <a:stretch>
            <a:fillRect/>
          </a:stretch>
        </p:blipFill>
        <p:spPr>
          <a:xfrm>
            <a:off x="5955508" y="745024"/>
            <a:ext cx="2392803" cy="2522645"/>
          </a:xfrm>
          <a:prstGeom prst="rect">
            <a:avLst/>
          </a:prstGeom>
        </p:spPr>
      </p:pic>
      <p:cxnSp>
        <p:nvCxnSpPr>
          <p:cNvPr id="10" name="Straight Connector 9">
            <a:extLst>
              <a:ext uri="{FF2B5EF4-FFF2-40B4-BE49-F238E27FC236}">
                <a16:creationId xmlns:a16="http://schemas.microsoft.com/office/drawing/2014/main" id="{6273E94E-2047-2745-AF90-A606B07C6BC0}"/>
              </a:ext>
            </a:extLst>
          </p:cNvPr>
          <p:cNvCxnSpPr>
            <a:cxnSpLocks/>
          </p:cNvCxnSpPr>
          <p:nvPr/>
        </p:nvCxnSpPr>
        <p:spPr>
          <a:xfrm>
            <a:off x="5700365" y="745024"/>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ED00A0D-004C-7C41-9A52-9D8FFDBA0B8B}"/>
              </a:ext>
            </a:extLst>
          </p:cNvPr>
          <p:cNvPicPr>
            <a:picLocks noChangeAspect="1"/>
          </p:cNvPicPr>
          <p:nvPr/>
        </p:nvPicPr>
        <p:blipFill>
          <a:blip r:embed="rId4"/>
          <a:stretch>
            <a:fillRect/>
          </a:stretch>
        </p:blipFill>
        <p:spPr>
          <a:xfrm>
            <a:off x="5955508" y="4311181"/>
            <a:ext cx="1568120" cy="2443823"/>
          </a:xfrm>
          <a:prstGeom prst="rect">
            <a:avLst/>
          </a:prstGeom>
        </p:spPr>
      </p:pic>
      <p:sp>
        <p:nvSpPr>
          <p:cNvPr id="16" name="Oval 15">
            <a:extLst>
              <a:ext uri="{FF2B5EF4-FFF2-40B4-BE49-F238E27FC236}">
                <a16:creationId xmlns:a16="http://schemas.microsoft.com/office/drawing/2014/main" id="{1E7DABC3-2E1F-4146-A13F-AE142C02FA14}"/>
              </a:ext>
            </a:extLst>
          </p:cNvPr>
          <p:cNvSpPr/>
          <p:nvPr/>
        </p:nvSpPr>
        <p:spPr>
          <a:xfrm>
            <a:off x="5192487" y="393425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8" name="Picture 17">
            <a:extLst>
              <a:ext uri="{FF2B5EF4-FFF2-40B4-BE49-F238E27FC236}">
                <a16:creationId xmlns:a16="http://schemas.microsoft.com/office/drawing/2014/main" id="{136ECA68-D46E-4543-BEC1-DAA7E001578A}"/>
              </a:ext>
            </a:extLst>
          </p:cNvPr>
          <p:cNvPicPr>
            <a:picLocks noChangeAspect="1"/>
          </p:cNvPicPr>
          <p:nvPr/>
        </p:nvPicPr>
        <p:blipFill>
          <a:blip r:embed="rId5"/>
          <a:stretch>
            <a:fillRect/>
          </a:stretch>
        </p:blipFill>
        <p:spPr>
          <a:xfrm>
            <a:off x="5412821" y="4101757"/>
            <a:ext cx="2473879" cy="2383918"/>
          </a:xfrm>
          <a:prstGeom prst="rect">
            <a:avLst/>
          </a:prstGeom>
        </p:spPr>
      </p:pic>
    </p:spTree>
    <p:extLst>
      <p:ext uri="{BB962C8B-B14F-4D97-AF65-F5344CB8AC3E}">
        <p14:creationId xmlns:p14="http://schemas.microsoft.com/office/powerpoint/2010/main" val="394252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34082" y="3153157"/>
            <a:ext cx="5950176" cy="2308324"/>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Prototype application system beta-tested in a simulated operational environment.</a:t>
            </a:r>
          </a:p>
          <a:p>
            <a:pPr marL="285750" indent="-285750">
              <a:buFont typeface="Wingdings" pitchFamily="2" charset="2"/>
              <a:buChar char="ü"/>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Projected improvements in performance of the state-of-the-art and/or decision making activity demonstrated in simulated operational environment.</a:t>
            </a:r>
          </a:p>
        </p:txBody>
      </p:sp>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0" name="Rectangle 9">
            <a:extLst>
              <a:ext uri="{FF2B5EF4-FFF2-40B4-BE49-F238E27FC236}">
                <a16:creationId xmlns:a16="http://schemas.microsoft.com/office/drawing/2014/main" id="{14994C58-AF65-104D-B54F-A26D779A3733}"/>
              </a:ext>
            </a:extLst>
          </p:cNvPr>
          <p:cNvSpPr/>
          <p:nvPr/>
        </p:nvSpPr>
        <p:spPr>
          <a:xfrm>
            <a:off x="29617" y="5227513"/>
            <a:ext cx="7390513" cy="923330"/>
          </a:xfrm>
          <a:prstGeom prst="rect">
            <a:avLst/>
          </a:prstGeom>
        </p:spPr>
        <p:txBody>
          <a:bodyPr wrap="square">
            <a:spAutoFit/>
          </a:bodyPr>
          <a:lstStyle/>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Publication of the specific application and associated metrics and the projects progress towards this application.</a:t>
            </a:r>
          </a:p>
        </p:txBody>
      </p:sp>
      <p:sp>
        <p:nvSpPr>
          <p:cNvPr id="12" name="Rectangle 11">
            <a:extLst>
              <a:ext uri="{FF2B5EF4-FFF2-40B4-BE49-F238E27FC236}">
                <a16:creationId xmlns:a16="http://schemas.microsoft.com/office/drawing/2014/main" id="{940F04EE-6B3C-7E4A-984E-43B821BBCD52}"/>
              </a:ext>
            </a:extLst>
          </p:cNvPr>
          <p:cNvSpPr>
            <a:spLocks noChangeArrowheads="1"/>
          </p:cNvSpPr>
          <p:nvPr/>
        </p:nvSpPr>
        <p:spPr bwMode="auto">
          <a:xfrm>
            <a:off x="179882" y="1127498"/>
            <a:ext cx="894778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Brett has a new real-time forecasting model of plasma bubbles for the Australian Bureau of Meteorology. Together they have determined specific metrics and requirements. The new model has been validated and working for the relevant environments  in a simulated operational environment at RMIT and shown to be better than the current state of the art. The results were just published in Space Weather.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Tree>
    <p:extLst>
      <p:ext uri="{BB962C8B-B14F-4D97-AF65-F5344CB8AC3E}">
        <p14:creationId xmlns:p14="http://schemas.microsoft.com/office/powerpoint/2010/main" val="142317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2" name="Rectangle 11">
            <a:extLst>
              <a:ext uri="{FF2B5EF4-FFF2-40B4-BE49-F238E27FC236}">
                <a16:creationId xmlns:a16="http://schemas.microsoft.com/office/drawing/2014/main" id="{9FBA15F1-2EB8-614B-AAB5-138A81467230}"/>
              </a:ext>
            </a:extLst>
          </p:cNvPr>
          <p:cNvSpPr/>
          <p:nvPr/>
        </p:nvSpPr>
        <p:spPr>
          <a:xfrm>
            <a:off x="34082" y="3153157"/>
            <a:ext cx="5950176" cy="3416320"/>
          </a:xfrm>
          <a:prstGeom prst="rect">
            <a:avLst/>
          </a:prstGeom>
        </p:spPr>
        <p:txBody>
          <a:bodyPr wrap="square">
            <a:spAutoFit/>
          </a:bodyPr>
          <a:lstStyle/>
          <a:p>
            <a:pPr>
              <a:defRPr/>
            </a:pPr>
            <a:r>
              <a:rPr lang="en-US" b="1" dirty="0">
                <a:solidFill>
                  <a:srgbClr val="000000"/>
                </a:solidFill>
              </a:rPr>
              <a:t>Milestones: </a:t>
            </a:r>
          </a:p>
          <a:p>
            <a:pPr marL="285750" indent="-285750">
              <a:buFont typeface="Arial" panose="020B0604020202020204" pitchFamily="34" charset="0"/>
              <a:buChar char="•"/>
              <a:defRPr/>
            </a:pPr>
            <a:r>
              <a:rPr lang="en-US" dirty="0">
                <a:solidFill>
                  <a:srgbClr val="000000"/>
                </a:solidFill>
              </a:rPr>
              <a:t>AUL7 - The system must be fully integrated into the operational environment specified by the end user.</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AUL7 - The system's functionality is tested and demonstrated in the end user's specified relevant environment.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AUL7 - Project team must demonstrate the functionality of the new system for the end user's application and disseminate the results.</a:t>
            </a:r>
          </a:p>
          <a:p>
            <a:pPr marL="285750" indent="-285750">
              <a:buFont typeface="Arial" panose="020B0604020202020204" pitchFamily="34" charset="0"/>
              <a:buChar char="•"/>
              <a:defRPr/>
            </a:pPr>
            <a:endParaRPr lang="en-US" dirty="0">
              <a:solidFill>
                <a:srgbClr val="000000"/>
              </a:solidFill>
            </a:endParaRPr>
          </a:p>
        </p:txBody>
      </p:sp>
      <p:pic>
        <p:nvPicPr>
          <p:cNvPr id="13" name="Picture 12">
            <a:extLst>
              <a:ext uri="{FF2B5EF4-FFF2-40B4-BE49-F238E27FC236}">
                <a16:creationId xmlns:a16="http://schemas.microsoft.com/office/drawing/2014/main" id="{CB88ACCE-263C-E141-BDBD-071A29BE31A3}"/>
              </a:ext>
            </a:extLst>
          </p:cNvPr>
          <p:cNvPicPr>
            <a:picLocks noChangeAspect="1"/>
          </p:cNvPicPr>
          <p:nvPr/>
        </p:nvPicPr>
        <p:blipFill>
          <a:blip r:embed="rId4"/>
          <a:stretch>
            <a:fillRect/>
          </a:stretch>
        </p:blipFill>
        <p:spPr>
          <a:xfrm>
            <a:off x="9089093" y="4279110"/>
            <a:ext cx="1879944" cy="2506592"/>
          </a:xfrm>
          <a:prstGeom prst="rect">
            <a:avLst/>
          </a:prstGeom>
        </p:spPr>
      </p:pic>
      <p:sp>
        <p:nvSpPr>
          <p:cNvPr id="16" name="Rectangle 15">
            <a:extLst>
              <a:ext uri="{FF2B5EF4-FFF2-40B4-BE49-F238E27FC236}">
                <a16:creationId xmlns:a16="http://schemas.microsoft.com/office/drawing/2014/main" id="{B0D49151-42DB-AD46-AB3D-198BD40635F1}"/>
              </a:ext>
            </a:extLst>
          </p:cNvPr>
          <p:cNvSpPr>
            <a:spLocks noChangeArrowheads="1"/>
          </p:cNvSpPr>
          <p:nvPr/>
        </p:nvSpPr>
        <p:spPr bwMode="auto">
          <a:xfrm>
            <a:off x="179882" y="1127498"/>
            <a:ext cx="8512571"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Currently they are transferring the model to the Australian Bureau of Meteorology along with the code to test and validate it on the new system. Along with the publication of the new metrics and requirements for the specific application, they also demonstrate the functionality of the new system, and show it off at the ASRC workshop to potential new users.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cxnSp>
        <p:nvCxnSpPr>
          <p:cNvPr id="17" name="Straight Connector 16">
            <a:extLst>
              <a:ext uri="{FF2B5EF4-FFF2-40B4-BE49-F238E27FC236}">
                <a16:creationId xmlns:a16="http://schemas.microsoft.com/office/drawing/2014/main" id="{580EE278-4F02-9044-9BA4-840CBCA8F9AB}"/>
              </a:ext>
            </a:extLst>
          </p:cNvPr>
          <p:cNvCxnSpPr>
            <a:cxnSpLocks/>
          </p:cNvCxnSpPr>
          <p:nvPr/>
        </p:nvCxnSpPr>
        <p:spPr>
          <a:xfrm>
            <a:off x="8442644" y="3961847"/>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DC9817E3-99B1-9440-A6C6-07CCA8059DAE}"/>
              </a:ext>
            </a:extLst>
          </p:cNvPr>
          <p:cNvSpPr/>
          <p:nvPr/>
        </p:nvSpPr>
        <p:spPr>
          <a:xfrm>
            <a:off x="8310256" y="87629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9" name="Picture 18">
            <a:extLst>
              <a:ext uri="{FF2B5EF4-FFF2-40B4-BE49-F238E27FC236}">
                <a16:creationId xmlns:a16="http://schemas.microsoft.com/office/drawing/2014/main" id="{B0D6B7B0-0EEF-A843-A592-80BFD11B0A04}"/>
              </a:ext>
            </a:extLst>
          </p:cNvPr>
          <p:cNvPicPr>
            <a:picLocks noChangeAspect="1"/>
          </p:cNvPicPr>
          <p:nvPr/>
        </p:nvPicPr>
        <p:blipFill>
          <a:blip r:embed="rId5"/>
          <a:stretch>
            <a:fillRect/>
          </a:stretch>
        </p:blipFill>
        <p:spPr>
          <a:xfrm>
            <a:off x="8867800" y="1391323"/>
            <a:ext cx="2473879" cy="2383918"/>
          </a:xfrm>
          <a:prstGeom prst="rect">
            <a:avLst/>
          </a:prstGeom>
        </p:spPr>
      </p:pic>
    </p:spTree>
    <p:extLst>
      <p:ext uri="{BB962C8B-B14F-4D97-AF65-F5344CB8AC3E}">
        <p14:creationId xmlns:p14="http://schemas.microsoft.com/office/powerpoint/2010/main" val="28772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60EF93D-A796-2141-AE9B-E0CED564A99B}"/>
              </a:ext>
            </a:extLst>
          </p:cNvPr>
          <p:cNvPicPr>
            <a:picLocks noChangeAspect="1"/>
          </p:cNvPicPr>
          <p:nvPr/>
        </p:nvPicPr>
        <p:blipFill>
          <a:blip r:embed="rId2"/>
          <a:stretch>
            <a:fillRect/>
          </a:stretch>
        </p:blipFill>
        <p:spPr>
          <a:xfrm>
            <a:off x="601884" y="4838322"/>
            <a:ext cx="10845478" cy="927100"/>
          </a:xfrm>
          <a:prstGeom prst="rect">
            <a:avLst/>
          </a:prstGeom>
        </p:spPr>
      </p:pic>
      <p:pic>
        <p:nvPicPr>
          <p:cNvPr id="31" name="Picture 30">
            <a:extLst>
              <a:ext uri="{FF2B5EF4-FFF2-40B4-BE49-F238E27FC236}">
                <a16:creationId xmlns:a16="http://schemas.microsoft.com/office/drawing/2014/main" id="{4E87FA37-06C6-D34F-9ABB-C353EAD5DB28}"/>
              </a:ext>
            </a:extLst>
          </p:cNvPr>
          <p:cNvPicPr>
            <a:picLocks noChangeAspect="1"/>
          </p:cNvPicPr>
          <p:nvPr/>
        </p:nvPicPr>
        <p:blipFill>
          <a:blip r:embed="rId2"/>
          <a:stretch>
            <a:fillRect/>
          </a:stretch>
        </p:blipFill>
        <p:spPr>
          <a:xfrm>
            <a:off x="601884" y="3413368"/>
            <a:ext cx="10845478" cy="927100"/>
          </a:xfrm>
          <a:prstGeom prst="rect">
            <a:avLst/>
          </a:prstGeom>
        </p:spPr>
      </p:pic>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Landing page? </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Tracking AULs</a:t>
            </a:r>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5095511" cy="923330"/>
          </a:xfrm>
          <a:prstGeom prst="rect">
            <a:avLst/>
          </a:prstGeom>
          <a:noFill/>
        </p:spPr>
        <p:txBody>
          <a:bodyPr wrap="square" rtlCol="0">
            <a:spAutoFit/>
          </a:bodyPr>
          <a:lstStyle/>
          <a:p>
            <a:r>
              <a:rPr lang="en-US" dirty="0"/>
              <a:t>Applications: </a:t>
            </a:r>
          </a:p>
          <a:p>
            <a:endParaRPr lang="en-US" dirty="0"/>
          </a:p>
          <a:p>
            <a:r>
              <a:rPr lang="en-US" dirty="0"/>
              <a:t>GIC impacts: User requirements and metrics</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7" name="TextBox 6">
            <a:extLst>
              <a:ext uri="{FF2B5EF4-FFF2-40B4-BE49-F238E27FC236}">
                <a16:creationId xmlns:a16="http://schemas.microsoft.com/office/drawing/2014/main" id="{643C7C80-63CB-0243-9C8F-873BF5865F5E}"/>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8" name="TextBox 7">
            <a:extLst>
              <a:ext uri="{FF2B5EF4-FFF2-40B4-BE49-F238E27FC236}">
                <a16:creationId xmlns:a16="http://schemas.microsoft.com/office/drawing/2014/main" id="{A32503BA-4264-1A47-BD9C-E62FF74ABF32}"/>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9" name="TextBox 8">
            <a:extLst>
              <a:ext uri="{FF2B5EF4-FFF2-40B4-BE49-F238E27FC236}">
                <a16:creationId xmlns:a16="http://schemas.microsoft.com/office/drawing/2014/main" id="{18983540-E3FB-2F4C-9C48-ABF490AD852B}"/>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10" name="TextBox 9">
            <a:extLst>
              <a:ext uri="{FF2B5EF4-FFF2-40B4-BE49-F238E27FC236}">
                <a16:creationId xmlns:a16="http://schemas.microsoft.com/office/drawing/2014/main" id="{4C5CD3D4-B3B9-DB4C-84F6-621139763B7C}"/>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11" name="TextBox 10">
            <a:extLst>
              <a:ext uri="{FF2B5EF4-FFF2-40B4-BE49-F238E27FC236}">
                <a16:creationId xmlns:a16="http://schemas.microsoft.com/office/drawing/2014/main" id="{3E85F514-57C2-7043-BBC9-80BB15D71E33}"/>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12" name="TextBox 11">
            <a:extLst>
              <a:ext uri="{FF2B5EF4-FFF2-40B4-BE49-F238E27FC236}">
                <a16:creationId xmlns:a16="http://schemas.microsoft.com/office/drawing/2014/main" id="{4F46E512-7EC2-D943-A035-38B963C960C6}"/>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13" name="TextBox 12">
            <a:extLst>
              <a:ext uri="{FF2B5EF4-FFF2-40B4-BE49-F238E27FC236}">
                <a16:creationId xmlns:a16="http://schemas.microsoft.com/office/drawing/2014/main" id="{D38CAF0F-1E44-8243-BCBE-6658BD7F6C1F}"/>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14" name="TextBox 13">
            <a:extLst>
              <a:ext uri="{FF2B5EF4-FFF2-40B4-BE49-F238E27FC236}">
                <a16:creationId xmlns:a16="http://schemas.microsoft.com/office/drawing/2014/main" id="{2F4542E1-59B1-1D42-9F61-87811144C3AF}"/>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15" name="TextBox 14">
            <a:extLst>
              <a:ext uri="{FF2B5EF4-FFF2-40B4-BE49-F238E27FC236}">
                <a16:creationId xmlns:a16="http://schemas.microsoft.com/office/drawing/2014/main" id="{BCAF1E14-DA5C-6247-9C13-97C2BB725E31}"/>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8124783-C739-5D4C-B492-98F1A47C816C}"/>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17" name="TextBox 16">
            <a:extLst>
              <a:ext uri="{FF2B5EF4-FFF2-40B4-BE49-F238E27FC236}">
                <a16:creationId xmlns:a16="http://schemas.microsoft.com/office/drawing/2014/main" id="{DA617479-415C-3E40-A82C-C5444223C893}"/>
              </a:ext>
            </a:extLst>
          </p:cNvPr>
          <p:cNvSpPr txBox="1"/>
          <p:nvPr/>
        </p:nvSpPr>
        <p:spPr>
          <a:xfrm>
            <a:off x="4918878" y="2778470"/>
            <a:ext cx="937549" cy="307777"/>
          </a:xfrm>
          <a:prstGeom prst="rect">
            <a:avLst/>
          </a:prstGeom>
          <a:noFill/>
        </p:spPr>
        <p:txBody>
          <a:bodyPr wrap="square" rtlCol="0">
            <a:spAutoFit/>
          </a:bodyPr>
          <a:lstStyle/>
          <a:p>
            <a:r>
              <a:rPr lang="en-US" sz="1400" dirty="0"/>
              <a:t>Project 2</a:t>
            </a:r>
          </a:p>
        </p:txBody>
      </p:sp>
      <p:sp>
        <p:nvSpPr>
          <p:cNvPr id="18" name="TextBox 17">
            <a:extLst>
              <a:ext uri="{FF2B5EF4-FFF2-40B4-BE49-F238E27FC236}">
                <a16:creationId xmlns:a16="http://schemas.microsoft.com/office/drawing/2014/main" id="{0183F736-EDFC-ED48-B629-AE650CB15E0E}"/>
              </a:ext>
            </a:extLst>
          </p:cNvPr>
          <p:cNvSpPr txBox="1"/>
          <p:nvPr/>
        </p:nvSpPr>
        <p:spPr>
          <a:xfrm>
            <a:off x="2680864" y="2915944"/>
            <a:ext cx="937549" cy="307777"/>
          </a:xfrm>
          <a:prstGeom prst="rect">
            <a:avLst/>
          </a:prstGeom>
          <a:noFill/>
        </p:spPr>
        <p:txBody>
          <a:bodyPr wrap="square" rtlCol="0">
            <a:spAutoFit/>
          </a:bodyPr>
          <a:lstStyle/>
          <a:p>
            <a:r>
              <a:rPr lang="en-US" sz="1400" dirty="0"/>
              <a:t>Project 3</a:t>
            </a:r>
          </a:p>
        </p:txBody>
      </p:sp>
      <p:sp>
        <p:nvSpPr>
          <p:cNvPr id="19" name="TextBox 18">
            <a:extLst>
              <a:ext uri="{FF2B5EF4-FFF2-40B4-BE49-F238E27FC236}">
                <a16:creationId xmlns:a16="http://schemas.microsoft.com/office/drawing/2014/main" id="{F018BF95-B71E-024A-AC2E-9345A119F6B0}"/>
              </a:ext>
            </a:extLst>
          </p:cNvPr>
          <p:cNvSpPr txBox="1"/>
          <p:nvPr/>
        </p:nvSpPr>
        <p:spPr>
          <a:xfrm>
            <a:off x="601884" y="3698418"/>
            <a:ext cx="370389" cy="369332"/>
          </a:xfrm>
          <a:prstGeom prst="rect">
            <a:avLst/>
          </a:prstGeom>
          <a:noFill/>
        </p:spPr>
        <p:txBody>
          <a:bodyPr wrap="square" rtlCol="0">
            <a:spAutoFit/>
          </a:bodyPr>
          <a:lstStyle/>
          <a:p>
            <a:r>
              <a:rPr lang="en-US" dirty="0">
                <a:solidFill>
                  <a:schemeClr val="bg1"/>
                </a:solidFill>
              </a:rPr>
              <a:t>1</a:t>
            </a:r>
          </a:p>
        </p:txBody>
      </p:sp>
      <p:sp>
        <p:nvSpPr>
          <p:cNvPr id="20" name="TextBox 19">
            <a:extLst>
              <a:ext uri="{FF2B5EF4-FFF2-40B4-BE49-F238E27FC236}">
                <a16:creationId xmlns:a16="http://schemas.microsoft.com/office/drawing/2014/main" id="{5609577D-95A4-3B49-9F63-1AA45F956A05}"/>
              </a:ext>
            </a:extLst>
          </p:cNvPr>
          <p:cNvSpPr txBox="1"/>
          <p:nvPr/>
        </p:nvSpPr>
        <p:spPr>
          <a:xfrm>
            <a:off x="9733106" y="3708645"/>
            <a:ext cx="370389" cy="369332"/>
          </a:xfrm>
          <a:prstGeom prst="rect">
            <a:avLst/>
          </a:prstGeom>
          <a:noFill/>
        </p:spPr>
        <p:txBody>
          <a:bodyPr wrap="square" rtlCol="0">
            <a:spAutoFit/>
          </a:bodyPr>
          <a:lstStyle/>
          <a:p>
            <a:r>
              <a:rPr lang="en-US" dirty="0"/>
              <a:t>9</a:t>
            </a:r>
          </a:p>
        </p:txBody>
      </p:sp>
      <p:sp>
        <p:nvSpPr>
          <p:cNvPr id="21" name="TextBox 20">
            <a:extLst>
              <a:ext uri="{FF2B5EF4-FFF2-40B4-BE49-F238E27FC236}">
                <a16:creationId xmlns:a16="http://schemas.microsoft.com/office/drawing/2014/main" id="{22F93A34-6208-8849-96D2-B20A02A57B2A}"/>
              </a:ext>
            </a:extLst>
          </p:cNvPr>
          <p:cNvSpPr txBox="1"/>
          <p:nvPr/>
        </p:nvSpPr>
        <p:spPr>
          <a:xfrm>
            <a:off x="5288666" y="3699289"/>
            <a:ext cx="327949" cy="368461"/>
          </a:xfrm>
          <a:prstGeom prst="rect">
            <a:avLst/>
          </a:prstGeom>
          <a:noFill/>
        </p:spPr>
        <p:txBody>
          <a:bodyPr wrap="square" rtlCol="0">
            <a:spAutoFit/>
          </a:bodyPr>
          <a:lstStyle/>
          <a:p>
            <a:r>
              <a:rPr lang="en-US" dirty="0">
                <a:solidFill>
                  <a:schemeClr val="bg1"/>
                </a:solidFill>
              </a:rPr>
              <a:t>5</a:t>
            </a:r>
          </a:p>
        </p:txBody>
      </p:sp>
      <p:sp>
        <p:nvSpPr>
          <p:cNvPr id="22" name="TextBox 21">
            <a:extLst>
              <a:ext uri="{FF2B5EF4-FFF2-40B4-BE49-F238E27FC236}">
                <a16:creationId xmlns:a16="http://schemas.microsoft.com/office/drawing/2014/main" id="{395ADD33-19F1-2144-8372-87375A03C3C1}"/>
              </a:ext>
            </a:extLst>
          </p:cNvPr>
          <p:cNvSpPr txBox="1"/>
          <p:nvPr/>
        </p:nvSpPr>
        <p:spPr>
          <a:xfrm>
            <a:off x="2966495" y="3698418"/>
            <a:ext cx="327949" cy="368461"/>
          </a:xfrm>
          <a:prstGeom prst="rect">
            <a:avLst/>
          </a:prstGeom>
          <a:noFill/>
        </p:spPr>
        <p:txBody>
          <a:bodyPr wrap="square" rtlCol="0">
            <a:spAutoFit/>
          </a:bodyPr>
          <a:lstStyle/>
          <a:p>
            <a:r>
              <a:rPr lang="en-US" dirty="0">
                <a:solidFill>
                  <a:schemeClr val="bg1"/>
                </a:solidFill>
              </a:rPr>
              <a:t>3</a:t>
            </a:r>
          </a:p>
        </p:txBody>
      </p:sp>
      <p:sp>
        <p:nvSpPr>
          <p:cNvPr id="23" name="TextBox 22">
            <a:extLst>
              <a:ext uri="{FF2B5EF4-FFF2-40B4-BE49-F238E27FC236}">
                <a16:creationId xmlns:a16="http://schemas.microsoft.com/office/drawing/2014/main" id="{5ECB9B61-4901-B742-98D7-A221D56F0CE1}"/>
              </a:ext>
            </a:extLst>
          </p:cNvPr>
          <p:cNvSpPr txBox="1"/>
          <p:nvPr/>
        </p:nvSpPr>
        <p:spPr>
          <a:xfrm>
            <a:off x="4127580" y="3698418"/>
            <a:ext cx="327949" cy="368461"/>
          </a:xfrm>
          <a:prstGeom prst="rect">
            <a:avLst/>
          </a:prstGeom>
          <a:noFill/>
        </p:spPr>
        <p:txBody>
          <a:bodyPr wrap="square" rtlCol="0">
            <a:spAutoFit/>
          </a:bodyPr>
          <a:lstStyle/>
          <a:p>
            <a:r>
              <a:rPr lang="en-US" dirty="0">
                <a:solidFill>
                  <a:schemeClr val="bg1"/>
                </a:solidFill>
              </a:rPr>
              <a:t>4</a:t>
            </a:r>
          </a:p>
        </p:txBody>
      </p:sp>
      <p:sp>
        <p:nvSpPr>
          <p:cNvPr id="24" name="TextBox 23">
            <a:extLst>
              <a:ext uri="{FF2B5EF4-FFF2-40B4-BE49-F238E27FC236}">
                <a16:creationId xmlns:a16="http://schemas.microsoft.com/office/drawing/2014/main" id="{D89EDD7D-8F9B-5543-ABC3-902C0C68829B}"/>
              </a:ext>
            </a:extLst>
          </p:cNvPr>
          <p:cNvSpPr txBox="1"/>
          <p:nvPr/>
        </p:nvSpPr>
        <p:spPr>
          <a:xfrm>
            <a:off x="1805409" y="3698418"/>
            <a:ext cx="327949" cy="368461"/>
          </a:xfrm>
          <a:prstGeom prst="rect">
            <a:avLst/>
          </a:prstGeom>
          <a:noFill/>
        </p:spPr>
        <p:txBody>
          <a:bodyPr wrap="square" rtlCol="0">
            <a:spAutoFit/>
          </a:bodyPr>
          <a:lstStyle/>
          <a:p>
            <a:r>
              <a:rPr lang="en-US" dirty="0">
                <a:solidFill>
                  <a:schemeClr val="bg1"/>
                </a:solidFill>
              </a:rPr>
              <a:t>2</a:t>
            </a:r>
          </a:p>
        </p:txBody>
      </p:sp>
      <p:sp>
        <p:nvSpPr>
          <p:cNvPr id="25" name="TextBox 24">
            <a:extLst>
              <a:ext uri="{FF2B5EF4-FFF2-40B4-BE49-F238E27FC236}">
                <a16:creationId xmlns:a16="http://schemas.microsoft.com/office/drawing/2014/main" id="{A26A974A-D8DA-A042-A720-B78EF696BED3}"/>
              </a:ext>
            </a:extLst>
          </p:cNvPr>
          <p:cNvSpPr txBox="1"/>
          <p:nvPr/>
        </p:nvSpPr>
        <p:spPr>
          <a:xfrm>
            <a:off x="7530056" y="3697388"/>
            <a:ext cx="370389" cy="369332"/>
          </a:xfrm>
          <a:prstGeom prst="rect">
            <a:avLst/>
          </a:prstGeom>
          <a:noFill/>
        </p:spPr>
        <p:txBody>
          <a:bodyPr wrap="square" rtlCol="0">
            <a:spAutoFit/>
          </a:bodyPr>
          <a:lstStyle/>
          <a:p>
            <a:r>
              <a:rPr lang="en-US" dirty="0"/>
              <a:t>7</a:t>
            </a:r>
          </a:p>
        </p:txBody>
      </p:sp>
      <p:sp>
        <p:nvSpPr>
          <p:cNvPr id="26" name="TextBox 25">
            <a:extLst>
              <a:ext uri="{FF2B5EF4-FFF2-40B4-BE49-F238E27FC236}">
                <a16:creationId xmlns:a16="http://schemas.microsoft.com/office/drawing/2014/main" id="{1922AC1F-DCD0-7F4E-8C56-7F3F6EDA9822}"/>
              </a:ext>
            </a:extLst>
          </p:cNvPr>
          <p:cNvSpPr txBox="1"/>
          <p:nvPr/>
        </p:nvSpPr>
        <p:spPr>
          <a:xfrm>
            <a:off x="6428531" y="3697388"/>
            <a:ext cx="370389" cy="369332"/>
          </a:xfrm>
          <a:prstGeom prst="rect">
            <a:avLst/>
          </a:prstGeom>
          <a:noFill/>
        </p:spPr>
        <p:txBody>
          <a:bodyPr wrap="square" rtlCol="0">
            <a:spAutoFit/>
          </a:bodyPr>
          <a:lstStyle/>
          <a:p>
            <a:r>
              <a:rPr lang="en-US" dirty="0"/>
              <a:t>6</a:t>
            </a:r>
          </a:p>
        </p:txBody>
      </p:sp>
      <p:sp>
        <p:nvSpPr>
          <p:cNvPr id="27" name="TextBox 26">
            <a:extLst>
              <a:ext uri="{FF2B5EF4-FFF2-40B4-BE49-F238E27FC236}">
                <a16:creationId xmlns:a16="http://schemas.microsoft.com/office/drawing/2014/main" id="{BE5CDA93-7B5A-D048-A102-0E17EA59E5EC}"/>
              </a:ext>
            </a:extLst>
          </p:cNvPr>
          <p:cNvSpPr txBox="1"/>
          <p:nvPr/>
        </p:nvSpPr>
        <p:spPr>
          <a:xfrm>
            <a:off x="8631581" y="3697229"/>
            <a:ext cx="370389" cy="369332"/>
          </a:xfrm>
          <a:prstGeom prst="rect">
            <a:avLst/>
          </a:prstGeom>
          <a:noFill/>
        </p:spPr>
        <p:txBody>
          <a:bodyPr wrap="square" rtlCol="0">
            <a:spAutoFit/>
          </a:bodyPr>
          <a:lstStyle/>
          <a:p>
            <a:r>
              <a:rPr lang="en-US" dirty="0"/>
              <a:t>8</a:t>
            </a:r>
          </a:p>
        </p:txBody>
      </p:sp>
      <p:sp>
        <p:nvSpPr>
          <p:cNvPr id="28" name="TextBox 27">
            <a:extLst>
              <a:ext uri="{FF2B5EF4-FFF2-40B4-BE49-F238E27FC236}">
                <a16:creationId xmlns:a16="http://schemas.microsoft.com/office/drawing/2014/main" id="{9C6C0CA0-D2F6-2945-9D68-158D4FF382F9}"/>
              </a:ext>
            </a:extLst>
          </p:cNvPr>
          <p:cNvSpPr txBox="1"/>
          <p:nvPr/>
        </p:nvSpPr>
        <p:spPr>
          <a:xfrm>
            <a:off x="9443012" y="4007558"/>
            <a:ext cx="937549" cy="307777"/>
          </a:xfrm>
          <a:prstGeom prst="rect">
            <a:avLst/>
          </a:prstGeom>
          <a:noFill/>
        </p:spPr>
        <p:txBody>
          <a:bodyPr wrap="square" rtlCol="0">
            <a:spAutoFit/>
          </a:bodyPr>
          <a:lstStyle/>
          <a:p>
            <a:r>
              <a:rPr lang="en-US" sz="1400" dirty="0"/>
              <a:t>Project 1</a:t>
            </a:r>
          </a:p>
        </p:txBody>
      </p:sp>
      <p:sp>
        <p:nvSpPr>
          <p:cNvPr id="29" name="TextBox 28">
            <a:extLst>
              <a:ext uri="{FF2B5EF4-FFF2-40B4-BE49-F238E27FC236}">
                <a16:creationId xmlns:a16="http://schemas.microsoft.com/office/drawing/2014/main" id="{A54AB7D9-68F4-A545-B7A1-5540981A9D43}"/>
              </a:ext>
            </a:extLst>
          </p:cNvPr>
          <p:cNvSpPr txBox="1"/>
          <p:nvPr/>
        </p:nvSpPr>
        <p:spPr>
          <a:xfrm>
            <a:off x="6123490" y="4196851"/>
            <a:ext cx="937549" cy="307777"/>
          </a:xfrm>
          <a:prstGeom prst="rect">
            <a:avLst/>
          </a:prstGeom>
          <a:noFill/>
        </p:spPr>
        <p:txBody>
          <a:bodyPr wrap="square" rtlCol="0">
            <a:spAutoFit/>
          </a:bodyPr>
          <a:lstStyle/>
          <a:p>
            <a:r>
              <a:rPr lang="en-US" sz="1400" dirty="0"/>
              <a:t>Project 2</a:t>
            </a:r>
          </a:p>
        </p:txBody>
      </p:sp>
      <p:sp>
        <p:nvSpPr>
          <p:cNvPr id="30" name="TextBox 29">
            <a:extLst>
              <a:ext uri="{FF2B5EF4-FFF2-40B4-BE49-F238E27FC236}">
                <a16:creationId xmlns:a16="http://schemas.microsoft.com/office/drawing/2014/main" id="{E7CDF4B3-5860-F141-998F-03178AC2BCBA}"/>
              </a:ext>
            </a:extLst>
          </p:cNvPr>
          <p:cNvSpPr txBox="1"/>
          <p:nvPr/>
        </p:nvSpPr>
        <p:spPr>
          <a:xfrm>
            <a:off x="3822779" y="4290201"/>
            <a:ext cx="937549" cy="307777"/>
          </a:xfrm>
          <a:prstGeom prst="rect">
            <a:avLst/>
          </a:prstGeom>
          <a:noFill/>
        </p:spPr>
        <p:txBody>
          <a:bodyPr wrap="square" rtlCol="0">
            <a:spAutoFit/>
          </a:bodyPr>
          <a:lstStyle/>
          <a:p>
            <a:r>
              <a:rPr lang="en-US" sz="1400" dirty="0"/>
              <a:t>Project 3</a:t>
            </a:r>
          </a:p>
        </p:txBody>
      </p:sp>
      <p:sp>
        <p:nvSpPr>
          <p:cNvPr id="32" name="TextBox 31">
            <a:extLst>
              <a:ext uri="{FF2B5EF4-FFF2-40B4-BE49-F238E27FC236}">
                <a16:creationId xmlns:a16="http://schemas.microsoft.com/office/drawing/2014/main" id="{9DAFEE8F-EDAB-FB4F-8D9D-77D3FCF5B4D0}"/>
              </a:ext>
            </a:extLst>
          </p:cNvPr>
          <p:cNvSpPr txBox="1"/>
          <p:nvPr/>
        </p:nvSpPr>
        <p:spPr>
          <a:xfrm>
            <a:off x="601884" y="3051188"/>
            <a:ext cx="5683169" cy="646331"/>
          </a:xfrm>
          <a:prstGeom prst="rect">
            <a:avLst/>
          </a:prstGeom>
          <a:noFill/>
        </p:spPr>
        <p:txBody>
          <a:bodyPr wrap="square" rtlCol="0">
            <a:spAutoFit/>
          </a:bodyPr>
          <a:lstStyle/>
          <a:p>
            <a:endParaRPr lang="en-US" dirty="0"/>
          </a:p>
          <a:p>
            <a:r>
              <a:rPr lang="en-US" dirty="0"/>
              <a:t>Sudden event upsets : User requirements and metrics</a:t>
            </a:r>
          </a:p>
        </p:txBody>
      </p:sp>
      <p:sp>
        <p:nvSpPr>
          <p:cNvPr id="33" name="TextBox 32">
            <a:extLst>
              <a:ext uri="{FF2B5EF4-FFF2-40B4-BE49-F238E27FC236}">
                <a16:creationId xmlns:a16="http://schemas.microsoft.com/office/drawing/2014/main" id="{68A97E5F-8EFF-7F4D-BE50-EEDBBF49A8C5}"/>
              </a:ext>
            </a:extLst>
          </p:cNvPr>
          <p:cNvSpPr txBox="1"/>
          <p:nvPr/>
        </p:nvSpPr>
        <p:spPr>
          <a:xfrm>
            <a:off x="440321" y="5123835"/>
            <a:ext cx="370389" cy="369332"/>
          </a:xfrm>
          <a:prstGeom prst="rect">
            <a:avLst/>
          </a:prstGeom>
          <a:noFill/>
        </p:spPr>
        <p:txBody>
          <a:bodyPr wrap="square" rtlCol="0">
            <a:spAutoFit/>
          </a:bodyPr>
          <a:lstStyle/>
          <a:p>
            <a:r>
              <a:rPr lang="en-US" dirty="0">
                <a:solidFill>
                  <a:schemeClr val="bg1"/>
                </a:solidFill>
              </a:rPr>
              <a:t>1</a:t>
            </a:r>
          </a:p>
        </p:txBody>
      </p:sp>
      <p:sp>
        <p:nvSpPr>
          <p:cNvPr id="34" name="TextBox 33">
            <a:extLst>
              <a:ext uri="{FF2B5EF4-FFF2-40B4-BE49-F238E27FC236}">
                <a16:creationId xmlns:a16="http://schemas.microsoft.com/office/drawing/2014/main" id="{FDD9D34D-E22D-0E4F-8FAA-E99C94F1E155}"/>
              </a:ext>
            </a:extLst>
          </p:cNvPr>
          <p:cNvSpPr txBox="1"/>
          <p:nvPr/>
        </p:nvSpPr>
        <p:spPr>
          <a:xfrm>
            <a:off x="9571543" y="5134062"/>
            <a:ext cx="370389" cy="369332"/>
          </a:xfrm>
          <a:prstGeom prst="rect">
            <a:avLst/>
          </a:prstGeom>
          <a:noFill/>
        </p:spPr>
        <p:txBody>
          <a:bodyPr wrap="square" rtlCol="0">
            <a:spAutoFit/>
          </a:bodyPr>
          <a:lstStyle/>
          <a:p>
            <a:r>
              <a:rPr lang="en-US" dirty="0"/>
              <a:t>9</a:t>
            </a:r>
          </a:p>
        </p:txBody>
      </p:sp>
      <p:sp>
        <p:nvSpPr>
          <p:cNvPr id="35" name="TextBox 34">
            <a:extLst>
              <a:ext uri="{FF2B5EF4-FFF2-40B4-BE49-F238E27FC236}">
                <a16:creationId xmlns:a16="http://schemas.microsoft.com/office/drawing/2014/main" id="{D44F76AE-BA6F-B445-9C25-E47EB4288257}"/>
              </a:ext>
            </a:extLst>
          </p:cNvPr>
          <p:cNvSpPr txBox="1"/>
          <p:nvPr/>
        </p:nvSpPr>
        <p:spPr>
          <a:xfrm>
            <a:off x="5127103" y="5124706"/>
            <a:ext cx="327949" cy="368461"/>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303DD19C-8FDF-AA41-9629-361407807B73}"/>
              </a:ext>
            </a:extLst>
          </p:cNvPr>
          <p:cNvSpPr txBox="1"/>
          <p:nvPr/>
        </p:nvSpPr>
        <p:spPr>
          <a:xfrm>
            <a:off x="2804932" y="5123835"/>
            <a:ext cx="327949" cy="368461"/>
          </a:xfrm>
          <a:prstGeom prst="rect">
            <a:avLst/>
          </a:prstGeom>
          <a:noFill/>
        </p:spPr>
        <p:txBody>
          <a:bodyPr wrap="square" rtlCol="0">
            <a:spAutoFit/>
          </a:bodyPr>
          <a:lstStyle/>
          <a:p>
            <a:r>
              <a:rPr lang="en-US" dirty="0">
                <a:solidFill>
                  <a:schemeClr val="bg1"/>
                </a:solidFill>
              </a:rPr>
              <a:t>3</a:t>
            </a:r>
          </a:p>
        </p:txBody>
      </p:sp>
      <p:sp>
        <p:nvSpPr>
          <p:cNvPr id="37" name="TextBox 36">
            <a:extLst>
              <a:ext uri="{FF2B5EF4-FFF2-40B4-BE49-F238E27FC236}">
                <a16:creationId xmlns:a16="http://schemas.microsoft.com/office/drawing/2014/main" id="{4C1C556B-E839-F145-83B4-AE2DC0BA77C7}"/>
              </a:ext>
            </a:extLst>
          </p:cNvPr>
          <p:cNvSpPr txBox="1"/>
          <p:nvPr/>
        </p:nvSpPr>
        <p:spPr>
          <a:xfrm>
            <a:off x="3966017" y="5123835"/>
            <a:ext cx="327949" cy="368461"/>
          </a:xfrm>
          <a:prstGeom prst="rect">
            <a:avLst/>
          </a:prstGeom>
          <a:noFill/>
        </p:spPr>
        <p:txBody>
          <a:bodyPr wrap="square" rtlCol="0">
            <a:spAutoFit/>
          </a:bodyPr>
          <a:lstStyle/>
          <a:p>
            <a:r>
              <a:rPr lang="en-US" dirty="0">
                <a:solidFill>
                  <a:schemeClr val="bg1"/>
                </a:solidFill>
              </a:rPr>
              <a:t>4</a:t>
            </a:r>
          </a:p>
        </p:txBody>
      </p:sp>
      <p:sp>
        <p:nvSpPr>
          <p:cNvPr id="38" name="TextBox 37">
            <a:extLst>
              <a:ext uri="{FF2B5EF4-FFF2-40B4-BE49-F238E27FC236}">
                <a16:creationId xmlns:a16="http://schemas.microsoft.com/office/drawing/2014/main" id="{0ED9B21B-80E6-7A44-9AD7-4C567CDC303B}"/>
              </a:ext>
            </a:extLst>
          </p:cNvPr>
          <p:cNvSpPr txBox="1"/>
          <p:nvPr/>
        </p:nvSpPr>
        <p:spPr>
          <a:xfrm>
            <a:off x="1643846" y="5123835"/>
            <a:ext cx="327949" cy="368461"/>
          </a:xfrm>
          <a:prstGeom prst="rect">
            <a:avLst/>
          </a:prstGeom>
          <a:noFill/>
        </p:spPr>
        <p:txBody>
          <a:bodyPr wrap="square" rtlCol="0">
            <a:spAutoFit/>
          </a:bodyPr>
          <a:lstStyle/>
          <a:p>
            <a:r>
              <a:rPr lang="en-US" dirty="0">
                <a:solidFill>
                  <a:schemeClr val="bg1"/>
                </a:solidFill>
              </a:rPr>
              <a:t>2</a:t>
            </a:r>
          </a:p>
        </p:txBody>
      </p:sp>
      <p:sp>
        <p:nvSpPr>
          <p:cNvPr id="39" name="TextBox 38">
            <a:extLst>
              <a:ext uri="{FF2B5EF4-FFF2-40B4-BE49-F238E27FC236}">
                <a16:creationId xmlns:a16="http://schemas.microsoft.com/office/drawing/2014/main" id="{B84AC0C0-CE10-7447-AF87-9AA9608879C5}"/>
              </a:ext>
            </a:extLst>
          </p:cNvPr>
          <p:cNvSpPr txBox="1"/>
          <p:nvPr/>
        </p:nvSpPr>
        <p:spPr>
          <a:xfrm>
            <a:off x="7368493" y="5122805"/>
            <a:ext cx="370389" cy="369332"/>
          </a:xfrm>
          <a:prstGeom prst="rect">
            <a:avLst/>
          </a:prstGeom>
          <a:noFill/>
        </p:spPr>
        <p:txBody>
          <a:bodyPr wrap="square" rtlCol="0">
            <a:spAutoFit/>
          </a:bodyPr>
          <a:lstStyle/>
          <a:p>
            <a:r>
              <a:rPr lang="en-US" dirty="0"/>
              <a:t>7</a:t>
            </a:r>
          </a:p>
        </p:txBody>
      </p:sp>
      <p:sp>
        <p:nvSpPr>
          <p:cNvPr id="40" name="TextBox 39">
            <a:extLst>
              <a:ext uri="{FF2B5EF4-FFF2-40B4-BE49-F238E27FC236}">
                <a16:creationId xmlns:a16="http://schemas.microsoft.com/office/drawing/2014/main" id="{72B58961-4E13-084C-905E-1790CD312F64}"/>
              </a:ext>
            </a:extLst>
          </p:cNvPr>
          <p:cNvSpPr txBox="1"/>
          <p:nvPr/>
        </p:nvSpPr>
        <p:spPr>
          <a:xfrm>
            <a:off x="6266968" y="5122805"/>
            <a:ext cx="370389" cy="369332"/>
          </a:xfrm>
          <a:prstGeom prst="rect">
            <a:avLst/>
          </a:prstGeom>
          <a:noFill/>
        </p:spPr>
        <p:txBody>
          <a:bodyPr wrap="square" rtlCol="0">
            <a:spAutoFit/>
          </a:bodyPr>
          <a:lstStyle/>
          <a:p>
            <a:r>
              <a:rPr lang="en-US" dirty="0"/>
              <a:t>6</a:t>
            </a:r>
          </a:p>
        </p:txBody>
      </p:sp>
      <p:sp>
        <p:nvSpPr>
          <p:cNvPr id="41" name="TextBox 40">
            <a:extLst>
              <a:ext uri="{FF2B5EF4-FFF2-40B4-BE49-F238E27FC236}">
                <a16:creationId xmlns:a16="http://schemas.microsoft.com/office/drawing/2014/main" id="{ACF6A6DF-9BD0-BF44-B561-0EE10EF72709}"/>
              </a:ext>
            </a:extLst>
          </p:cNvPr>
          <p:cNvSpPr txBox="1"/>
          <p:nvPr/>
        </p:nvSpPr>
        <p:spPr>
          <a:xfrm>
            <a:off x="8470018" y="5122646"/>
            <a:ext cx="370389" cy="369332"/>
          </a:xfrm>
          <a:prstGeom prst="rect">
            <a:avLst/>
          </a:prstGeom>
          <a:noFill/>
        </p:spPr>
        <p:txBody>
          <a:bodyPr wrap="square" rtlCol="0">
            <a:spAutoFit/>
          </a:bodyPr>
          <a:lstStyle/>
          <a:p>
            <a:r>
              <a:rPr lang="en-US" dirty="0"/>
              <a:t>8</a:t>
            </a:r>
          </a:p>
        </p:txBody>
      </p:sp>
      <p:sp>
        <p:nvSpPr>
          <p:cNvPr id="42" name="TextBox 41">
            <a:extLst>
              <a:ext uri="{FF2B5EF4-FFF2-40B4-BE49-F238E27FC236}">
                <a16:creationId xmlns:a16="http://schemas.microsoft.com/office/drawing/2014/main" id="{18C0A95C-CB8F-E94A-BFC5-B7D1971E4ACF}"/>
              </a:ext>
            </a:extLst>
          </p:cNvPr>
          <p:cNvSpPr txBox="1"/>
          <p:nvPr/>
        </p:nvSpPr>
        <p:spPr>
          <a:xfrm>
            <a:off x="9281449" y="5432975"/>
            <a:ext cx="937549" cy="307777"/>
          </a:xfrm>
          <a:prstGeom prst="rect">
            <a:avLst/>
          </a:prstGeom>
          <a:noFill/>
        </p:spPr>
        <p:txBody>
          <a:bodyPr wrap="square" rtlCol="0">
            <a:spAutoFit/>
          </a:bodyPr>
          <a:lstStyle/>
          <a:p>
            <a:r>
              <a:rPr lang="en-US" sz="1400" dirty="0"/>
              <a:t>Project 1</a:t>
            </a:r>
          </a:p>
        </p:txBody>
      </p:sp>
      <p:sp>
        <p:nvSpPr>
          <p:cNvPr id="43" name="TextBox 42">
            <a:extLst>
              <a:ext uri="{FF2B5EF4-FFF2-40B4-BE49-F238E27FC236}">
                <a16:creationId xmlns:a16="http://schemas.microsoft.com/office/drawing/2014/main" id="{0C7846CA-9CF5-4141-987F-DFF940DB355D}"/>
              </a:ext>
            </a:extLst>
          </p:cNvPr>
          <p:cNvSpPr txBox="1"/>
          <p:nvPr/>
        </p:nvSpPr>
        <p:spPr>
          <a:xfrm>
            <a:off x="9281449" y="5643388"/>
            <a:ext cx="937549" cy="307777"/>
          </a:xfrm>
          <a:prstGeom prst="rect">
            <a:avLst/>
          </a:prstGeom>
          <a:noFill/>
        </p:spPr>
        <p:txBody>
          <a:bodyPr wrap="square" rtlCol="0">
            <a:spAutoFit/>
          </a:bodyPr>
          <a:lstStyle/>
          <a:p>
            <a:r>
              <a:rPr lang="en-US" sz="1400" dirty="0"/>
              <a:t>Project 2</a:t>
            </a:r>
          </a:p>
        </p:txBody>
      </p:sp>
      <p:sp>
        <p:nvSpPr>
          <p:cNvPr id="44" name="TextBox 43">
            <a:extLst>
              <a:ext uri="{FF2B5EF4-FFF2-40B4-BE49-F238E27FC236}">
                <a16:creationId xmlns:a16="http://schemas.microsoft.com/office/drawing/2014/main" id="{4D706BA4-8B16-3E42-A850-46F8FED49B37}"/>
              </a:ext>
            </a:extLst>
          </p:cNvPr>
          <p:cNvSpPr txBox="1"/>
          <p:nvPr/>
        </p:nvSpPr>
        <p:spPr>
          <a:xfrm>
            <a:off x="1272492" y="5643387"/>
            <a:ext cx="937549" cy="307777"/>
          </a:xfrm>
          <a:prstGeom prst="rect">
            <a:avLst/>
          </a:prstGeom>
          <a:noFill/>
        </p:spPr>
        <p:txBody>
          <a:bodyPr wrap="square" rtlCol="0">
            <a:spAutoFit/>
          </a:bodyPr>
          <a:lstStyle/>
          <a:p>
            <a:r>
              <a:rPr lang="en-US" sz="1400" dirty="0"/>
              <a:t>Project 6</a:t>
            </a:r>
          </a:p>
        </p:txBody>
      </p:sp>
      <p:sp>
        <p:nvSpPr>
          <p:cNvPr id="45" name="TextBox 44">
            <a:extLst>
              <a:ext uri="{FF2B5EF4-FFF2-40B4-BE49-F238E27FC236}">
                <a16:creationId xmlns:a16="http://schemas.microsoft.com/office/drawing/2014/main" id="{9BDFD807-48D8-9A4F-8DFF-C61FFB985391}"/>
              </a:ext>
            </a:extLst>
          </p:cNvPr>
          <p:cNvSpPr txBox="1"/>
          <p:nvPr/>
        </p:nvSpPr>
        <p:spPr>
          <a:xfrm>
            <a:off x="601884" y="4511073"/>
            <a:ext cx="5683169" cy="646331"/>
          </a:xfrm>
          <a:prstGeom prst="rect">
            <a:avLst/>
          </a:prstGeom>
          <a:noFill/>
        </p:spPr>
        <p:txBody>
          <a:bodyPr wrap="square" rtlCol="0">
            <a:spAutoFit/>
          </a:bodyPr>
          <a:lstStyle/>
          <a:p>
            <a:endParaRPr lang="en-US" dirty="0"/>
          </a:p>
          <a:p>
            <a:r>
              <a:rPr lang="en-US" dirty="0"/>
              <a:t>CME Arrival: User requirements and metrics</a:t>
            </a:r>
          </a:p>
        </p:txBody>
      </p:sp>
      <p:sp>
        <p:nvSpPr>
          <p:cNvPr id="47" name="TextBox 46">
            <a:extLst>
              <a:ext uri="{FF2B5EF4-FFF2-40B4-BE49-F238E27FC236}">
                <a16:creationId xmlns:a16="http://schemas.microsoft.com/office/drawing/2014/main" id="{9F9C764E-7C67-234C-8CA5-3E5B83C279C0}"/>
              </a:ext>
            </a:extLst>
          </p:cNvPr>
          <p:cNvSpPr txBox="1"/>
          <p:nvPr/>
        </p:nvSpPr>
        <p:spPr>
          <a:xfrm>
            <a:off x="10230332" y="4880552"/>
            <a:ext cx="1863284" cy="1200329"/>
          </a:xfrm>
          <a:prstGeom prst="rect">
            <a:avLst/>
          </a:prstGeom>
          <a:noFill/>
        </p:spPr>
        <p:txBody>
          <a:bodyPr wrap="square" rtlCol="0">
            <a:spAutoFit/>
          </a:bodyPr>
          <a:lstStyle/>
          <a:p>
            <a:r>
              <a:rPr lang="en-US" dirty="0"/>
              <a:t>Link to CCMC scoreboard and metric/validation  activities</a:t>
            </a:r>
          </a:p>
        </p:txBody>
      </p:sp>
      <p:sp>
        <p:nvSpPr>
          <p:cNvPr id="48" name="TextBox 47">
            <a:extLst>
              <a:ext uri="{FF2B5EF4-FFF2-40B4-BE49-F238E27FC236}">
                <a16:creationId xmlns:a16="http://schemas.microsoft.com/office/drawing/2014/main" id="{0FB451FC-7128-D449-BAD6-B3C363807709}"/>
              </a:ext>
            </a:extLst>
          </p:cNvPr>
          <p:cNvSpPr txBox="1"/>
          <p:nvPr/>
        </p:nvSpPr>
        <p:spPr>
          <a:xfrm>
            <a:off x="4871376" y="5504415"/>
            <a:ext cx="937549" cy="307777"/>
          </a:xfrm>
          <a:prstGeom prst="rect">
            <a:avLst/>
          </a:prstGeom>
          <a:noFill/>
        </p:spPr>
        <p:txBody>
          <a:bodyPr wrap="square" rtlCol="0">
            <a:spAutoFit/>
          </a:bodyPr>
          <a:lstStyle/>
          <a:p>
            <a:r>
              <a:rPr lang="en-US" sz="1400" dirty="0"/>
              <a:t>Project 4</a:t>
            </a:r>
          </a:p>
        </p:txBody>
      </p:sp>
      <p:sp>
        <p:nvSpPr>
          <p:cNvPr id="49" name="TextBox 48">
            <a:extLst>
              <a:ext uri="{FF2B5EF4-FFF2-40B4-BE49-F238E27FC236}">
                <a16:creationId xmlns:a16="http://schemas.microsoft.com/office/drawing/2014/main" id="{D00C2977-3CAD-EB4A-B1B5-146450DF7A1B}"/>
              </a:ext>
            </a:extLst>
          </p:cNvPr>
          <p:cNvSpPr txBox="1"/>
          <p:nvPr/>
        </p:nvSpPr>
        <p:spPr>
          <a:xfrm>
            <a:off x="6024623" y="5805292"/>
            <a:ext cx="937549" cy="307777"/>
          </a:xfrm>
          <a:prstGeom prst="rect">
            <a:avLst/>
          </a:prstGeom>
          <a:noFill/>
        </p:spPr>
        <p:txBody>
          <a:bodyPr wrap="square" rtlCol="0">
            <a:spAutoFit/>
          </a:bodyPr>
          <a:lstStyle/>
          <a:p>
            <a:r>
              <a:rPr lang="en-US" sz="1400" dirty="0"/>
              <a:t>Project 5</a:t>
            </a:r>
          </a:p>
        </p:txBody>
      </p:sp>
      <p:sp>
        <p:nvSpPr>
          <p:cNvPr id="50" name="TextBox 49">
            <a:extLst>
              <a:ext uri="{FF2B5EF4-FFF2-40B4-BE49-F238E27FC236}">
                <a16:creationId xmlns:a16="http://schemas.microsoft.com/office/drawing/2014/main" id="{C4B46643-9390-1142-9AF3-878C25D056E4}"/>
              </a:ext>
            </a:extLst>
          </p:cNvPr>
          <p:cNvSpPr txBox="1"/>
          <p:nvPr/>
        </p:nvSpPr>
        <p:spPr>
          <a:xfrm>
            <a:off x="9281449" y="5851877"/>
            <a:ext cx="937549" cy="307777"/>
          </a:xfrm>
          <a:prstGeom prst="rect">
            <a:avLst/>
          </a:prstGeom>
          <a:noFill/>
        </p:spPr>
        <p:txBody>
          <a:bodyPr wrap="square" rtlCol="0">
            <a:spAutoFit/>
          </a:bodyPr>
          <a:lstStyle/>
          <a:p>
            <a:r>
              <a:rPr lang="en-US" sz="1400" dirty="0"/>
              <a:t>Project 3</a:t>
            </a:r>
          </a:p>
        </p:txBody>
      </p:sp>
      <p:sp>
        <p:nvSpPr>
          <p:cNvPr id="51" name="TextBox 50">
            <a:extLst>
              <a:ext uri="{FF2B5EF4-FFF2-40B4-BE49-F238E27FC236}">
                <a16:creationId xmlns:a16="http://schemas.microsoft.com/office/drawing/2014/main" id="{8EE382D5-2C7C-1F43-81D9-F543AC9840C4}"/>
              </a:ext>
            </a:extLst>
          </p:cNvPr>
          <p:cNvSpPr txBox="1"/>
          <p:nvPr/>
        </p:nvSpPr>
        <p:spPr>
          <a:xfrm>
            <a:off x="10246245" y="3426245"/>
            <a:ext cx="1863284" cy="923330"/>
          </a:xfrm>
          <a:prstGeom prst="rect">
            <a:avLst/>
          </a:prstGeom>
          <a:noFill/>
        </p:spPr>
        <p:txBody>
          <a:bodyPr wrap="square" rtlCol="0">
            <a:spAutoFit/>
          </a:bodyPr>
          <a:lstStyle/>
          <a:p>
            <a:r>
              <a:rPr lang="en-US" dirty="0"/>
              <a:t>Link to CCMC metric/validation  activities</a:t>
            </a:r>
          </a:p>
        </p:txBody>
      </p:sp>
      <p:sp>
        <p:nvSpPr>
          <p:cNvPr id="52" name="TextBox 51">
            <a:extLst>
              <a:ext uri="{FF2B5EF4-FFF2-40B4-BE49-F238E27FC236}">
                <a16:creationId xmlns:a16="http://schemas.microsoft.com/office/drawing/2014/main" id="{142D5A69-EAA4-B04F-8E52-2D54D4EA6B93}"/>
              </a:ext>
            </a:extLst>
          </p:cNvPr>
          <p:cNvSpPr txBox="1"/>
          <p:nvPr/>
        </p:nvSpPr>
        <p:spPr>
          <a:xfrm>
            <a:off x="10222011" y="1933550"/>
            <a:ext cx="1863284" cy="923330"/>
          </a:xfrm>
          <a:prstGeom prst="rect">
            <a:avLst/>
          </a:prstGeom>
          <a:noFill/>
        </p:spPr>
        <p:txBody>
          <a:bodyPr wrap="square" rtlCol="0">
            <a:spAutoFit/>
          </a:bodyPr>
          <a:lstStyle/>
          <a:p>
            <a:r>
              <a:rPr lang="en-US" dirty="0"/>
              <a:t>Link to CCMC metric/validation  activities</a:t>
            </a:r>
          </a:p>
        </p:txBody>
      </p:sp>
    </p:spTree>
    <p:extLst>
      <p:ext uri="{BB962C8B-B14F-4D97-AF65-F5344CB8AC3E}">
        <p14:creationId xmlns:p14="http://schemas.microsoft.com/office/powerpoint/2010/main" val="139423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Project specific page?</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a:t>Tracking AULs</a:t>
            </a:r>
            <a:endParaRPr lang="en-US" dirty="0"/>
          </a:p>
          <a:p>
            <a:endParaRPr lang="en-US" dirty="0"/>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6261903" cy="923330"/>
          </a:xfrm>
          <a:prstGeom prst="rect">
            <a:avLst/>
          </a:prstGeom>
          <a:noFill/>
        </p:spPr>
        <p:txBody>
          <a:bodyPr wrap="square" rtlCol="0">
            <a:spAutoFit/>
          </a:bodyPr>
          <a:lstStyle/>
          <a:p>
            <a:r>
              <a:rPr lang="en-US" dirty="0"/>
              <a:t>Applications: GIC impacts - User requirements and metrics </a:t>
            </a:r>
          </a:p>
          <a:p>
            <a:endParaRPr lang="en-US" dirty="0"/>
          </a:p>
          <a:p>
            <a:r>
              <a:rPr lang="en-US" dirty="0"/>
              <a:t>Project 1. – Brief description</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33" name="TextBox 32">
            <a:extLst>
              <a:ext uri="{FF2B5EF4-FFF2-40B4-BE49-F238E27FC236}">
                <a16:creationId xmlns:a16="http://schemas.microsoft.com/office/drawing/2014/main" id="{E779ED39-91F1-1942-8817-2A186E0D686B}"/>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34" name="TextBox 33">
            <a:extLst>
              <a:ext uri="{FF2B5EF4-FFF2-40B4-BE49-F238E27FC236}">
                <a16:creationId xmlns:a16="http://schemas.microsoft.com/office/drawing/2014/main" id="{9C0BE1FE-C051-204D-B18A-A9DD7183D936}"/>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35" name="TextBox 34">
            <a:extLst>
              <a:ext uri="{FF2B5EF4-FFF2-40B4-BE49-F238E27FC236}">
                <a16:creationId xmlns:a16="http://schemas.microsoft.com/office/drawing/2014/main" id="{DDB72F40-4A8E-4D4D-9B86-F340E2D2A4E8}"/>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36" name="TextBox 35">
            <a:extLst>
              <a:ext uri="{FF2B5EF4-FFF2-40B4-BE49-F238E27FC236}">
                <a16:creationId xmlns:a16="http://schemas.microsoft.com/office/drawing/2014/main" id="{89CEF68B-BB1B-264A-9C8B-82EE87F9E776}"/>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37" name="TextBox 36">
            <a:extLst>
              <a:ext uri="{FF2B5EF4-FFF2-40B4-BE49-F238E27FC236}">
                <a16:creationId xmlns:a16="http://schemas.microsoft.com/office/drawing/2014/main" id="{A01B0D13-E54F-1F42-8129-90313F297315}"/>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38" name="TextBox 37">
            <a:extLst>
              <a:ext uri="{FF2B5EF4-FFF2-40B4-BE49-F238E27FC236}">
                <a16:creationId xmlns:a16="http://schemas.microsoft.com/office/drawing/2014/main" id="{007B081A-7822-3946-AB2C-6DE59D109C30}"/>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39" name="TextBox 38">
            <a:extLst>
              <a:ext uri="{FF2B5EF4-FFF2-40B4-BE49-F238E27FC236}">
                <a16:creationId xmlns:a16="http://schemas.microsoft.com/office/drawing/2014/main" id="{C975956E-F41C-C84F-B373-C70A3720F7CE}"/>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40" name="TextBox 39">
            <a:extLst>
              <a:ext uri="{FF2B5EF4-FFF2-40B4-BE49-F238E27FC236}">
                <a16:creationId xmlns:a16="http://schemas.microsoft.com/office/drawing/2014/main" id="{6CAF314F-60F0-4243-960B-95C0FB52E5E4}"/>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41" name="TextBox 40">
            <a:extLst>
              <a:ext uri="{FF2B5EF4-FFF2-40B4-BE49-F238E27FC236}">
                <a16:creationId xmlns:a16="http://schemas.microsoft.com/office/drawing/2014/main" id="{917FCD33-93DE-A14D-AF4B-51DED821ED39}"/>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42" name="TextBox 41">
            <a:extLst>
              <a:ext uri="{FF2B5EF4-FFF2-40B4-BE49-F238E27FC236}">
                <a16:creationId xmlns:a16="http://schemas.microsoft.com/office/drawing/2014/main" id="{DFCFA6CE-3B38-5949-8816-A4BE5B413533}"/>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43" name="TextBox 42">
            <a:extLst>
              <a:ext uri="{FF2B5EF4-FFF2-40B4-BE49-F238E27FC236}">
                <a16:creationId xmlns:a16="http://schemas.microsoft.com/office/drawing/2014/main" id="{3BA9DD51-3BFB-D74E-A56C-A69ECB18C46B}"/>
              </a:ext>
            </a:extLst>
          </p:cNvPr>
          <p:cNvSpPr txBox="1"/>
          <p:nvPr/>
        </p:nvSpPr>
        <p:spPr>
          <a:xfrm>
            <a:off x="821803" y="3414532"/>
            <a:ext cx="3938525" cy="1200329"/>
          </a:xfrm>
          <a:prstGeom prst="rect">
            <a:avLst/>
          </a:prstGeom>
          <a:noFill/>
        </p:spPr>
        <p:txBody>
          <a:bodyPr wrap="square" rtlCol="0">
            <a:spAutoFit/>
          </a:bodyPr>
          <a:lstStyle/>
          <a:p>
            <a:r>
              <a:rPr lang="en-US" dirty="0"/>
              <a:t>Team: Lead by X </a:t>
            </a:r>
          </a:p>
          <a:p>
            <a:r>
              <a:rPr lang="en-US" dirty="0"/>
              <a:t>Website: (if available)</a:t>
            </a:r>
          </a:p>
          <a:p>
            <a:r>
              <a:rPr lang="en-US" dirty="0"/>
              <a:t>Contact info: (if available)</a:t>
            </a:r>
          </a:p>
          <a:p>
            <a:endParaRPr lang="en-US" dirty="0"/>
          </a:p>
        </p:txBody>
      </p:sp>
      <p:sp>
        <p:nvSpPr>
          <p:cNvPr id="44" name="TextBox 43">
            <a:extLst>
              <a:ext uri="{FF2B5EF4-FFF2-40B4-BE49-F238E27FC236}">
                <a16:creationId xmlns:a16="http://schemas.microsoft.com/office/drawing/2014/main" id="{5E1E3075-9FC6-734E-B6FF-2C6AA519D8CB}"/>
              </a:ext>
            </a:extLst>
          </p:cNvPr>
          <p:cNvSpPr txBox="1"/>
          <p:nvPr/>
        </p:nvSpPr>
        <p:spPr>
          <a:xfrm>
            <a:off x="6024623" y="3414532"/>
            <a:ext cx="2777924" cy="646331"/>
          </a:xfrm>
          <a:prstGeom prst="rect">
            <a:avLst/>
          </a:prstGeom>
          <a:noFill/>
        </p:spPr>
        <p:txBody>
          <a:bodyPr wrap="square" rtlCol="0">
            <a:spAutoFit/>
          </a:bodyPr>
          <a:lstStyle/>
          <a:p>
            <a:r>
              <a:rPr lang="en-US" dirty="0"/>
              <a:t>Publications/talks:</a:t>
            </a:r>
          </a:p>
          <a:p>
            <a:r>
              <a:rPr lang="en-US" dirty="0"/>
              <a:t>Links </a:t>
            </a:r>
            <a:r>
              <a:rPr lang="en-US" dirty="0" err="1"/>
              <a:t>ect</a:t>
            </a:r>
            <a:r>
              <a:rPr lang="en-US" dirty="0"/>
              <a:t>. </a:t>
            </a:r>
          </a:p>
        </p:txBody>
      </p:sp>
      <p:sp>
        <p:nvSpPr>
          <p:cNvPr id="45" name="TextBox 44">
            <a:extLst>
              <a:ext uri="{FF2B5EF4-FFF2-40B4-BE49-F238E27FC236}">
                <a16:creationId xmlns:a16="http://schemas.microsoft.com/office/drawing/2014/main" id="{E07D92B3-4E8E-F548-9163-62489FEF4B93}"/>
              </a:ext>
            </a:extLst>
          </p:cNvPr>
          <p:cNvSpPr txBox="1"/>
          <p:nvPr/>
        </p:nvSpPr>
        <p:spPr>
          <a:xfrm>
            <a:off x="3605272" y="4812416"/>
            <a:ext cx="4295173" cy="369332"/>
          </a:xfrm>
          <a:prstGeom prst="rect">
            <a:avLst/>
          </a:prstGeom>
          <a:noFill/>
        </p:spPr>
        <p:txBody>
          <a:bodyPr wrap="square" rtlCol="0">
            <a:spAutoFit/>
          </a:bodyPr>
          <a:lstStyle/>
          <a:p>
            <a:r>
              <a:rPr lang="en-US" dirty="0"/>
              <a:t>If available -&gt; example of the output</a:t>
            </a:r>
          </a:p>
        </p:txBody>
      </p:sp>
    </p:spTree>
    <p:extLst>
      <p:ext uri="{BB962C8B-B14F-4D97-AF65-F5344CB8AC3E}">
        <p14:creationId xmlns:p14="http://schemas.microsoft.com/office/powerpoint/2010/main" val="119116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Get involved</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Assessment of Understanding and Quantifying Progress</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AUQP</a:t>
            </a:r>
          </a:p>
          <a:p>
            <a:endParaRPr lang="en-US" dirty="0"/>
          </a:p>
        </p:txBody>
      </p:sp>
      <p:sp>
        <p:nvSpPr>
          <p:cNvPr id="7" name="Rectangle 6">
            <a:extLst>
              <a:ext uri="{FF2B5EF4-FFF2-40B4-BE49-F238E27FC236}">
                <a16:creationId xmlns:a16="http://schemas.microsoft.com/office/drawing/2014/main" id="{97F0E76F-B28B-D840-BACE-59F597C5492A}"/>
              </a:ext>
            </a:extLst>
          </p:cNvPr>
          <p:cNvSpPr/>
          <p:nvPr/>
        </p:nvSpPr>
        <p:spPr>
          <a:xfrm>
            <a:off x="189053" y="1742056"/>
            <a:ext cx="4822785" cy="4247317"/>
          </a:xfrm>
          <a:prstGeom prst="rect">
            <a:avLst/>
          </a:prstGeom>
        </p:spPr>
        <p:txBody>
          <a:bodyPr wrap="square">
            <a:spAutoFit/>
          </a:bodyPr>
          <a:lstStyle/>
          <a:p>
            <a:pPr algn="ctr"/>
            <a:r>
              <a:rPr lang="en-US" u="sng" dirty="0"/>
              <a:t>International Forum for Space Weather Capabilities Assessment</a:t>
            </a:r>
          </a:p>
          <a:p>
            <a:pPr algn="ctr"/>
            <a:endParaRPr lang="en-US" u="sng" dirty="0"/>
          </a:p>
          <a:p>
            <a:pPr algn="ctr"/>
            <a:r>
              <a:rPr lang="en-US" dirty="0">
                <a:hlinkClick r:id="rId3"/>
              </a:rPr>
              <a:t>https://ccmc.gsfc.nasa.gov/assessment/forum-topics.php</a:t>
            </a:r>
            <a:endParaRPr lang="en-US" dirty="0"/>
          </a:p>
          <a:p>
            <a:pPr algn="ctr"/>
            <a:endParaRPr lang="en-US" dirty="0"/>
          </a:p>
          <a:p>
            <a:pPr algn="ctr"/>
            <a:r>
              <a:rPr lang="en-US" dirty="0"/>
              <a:t>Assessment of Understanding and Quantifying Progress:</a:t>
            </a:r>
          </a:p>
          <a:p>
            <a:pPr algn="ctr"/>
            <a:endParaRPr lang="en-US" dirty="0"/>
          </a:p>
          <a:p>
            <a:pPr algn="ctr"/>
            <a:r>
              <a:rPr lang="en-US" dirty="0">
                <a:hlinkClick r:id="rId4"/>
              </a:rPr>
              <a:t>https://ccmc.gsfc.nasa.gov/assessment/topics/trackprogress.php</a:t>
            </a:r>
            <a:endParaRPr lang="en-US" dirty="0"/>
          </a:p>
          <a:p>
            <a:pPr algn="ctr"/>
            <a:r>
              <a:rPr lang="en-US" dirty="0">
                <a:hlinkClick r:id="rId5"/>
              </a:rPr>
              <a:t>http://spacewx.weebly.com/tracking-progress.html</a:t>
            </a:r>
            <a:endParaRPr lang="en-US" dirty="0"/>
          </a:p>
          <a:p>
            <a:pPr algn="ctr"/>
            <a:endParaRPr lang="en-US" dirty="0"/>
          </a:p>
          <a:p>
            <a:pPr algn="ctr"/>
            <a:endParaRPr lang="en-US" dirty="0"/>
          </a:p>
        </p:txBody>
      </p:sp>
      <p:pic>
        <p:nvPicPr>
          <p:cNvPr id="9" name="Picture 8">
            <a:extLst>
              <a:ext uri="{FF2B5EF4-FFF2-40B4-BE49-F238E27FC236}">
                <a16:creationId xmlns:a16="http://schemas.microsoft.com/office/drawing/2014/main" id="{7F2F7529-C5C6-0949-901A-D8B01CB2F0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97033" y="1134369"/>
            <a:ext cx="6676467" cy="5338489"/>
          </a:xfrm>
          <a:prstGeom prst="rect">
            <a:avLst/>
          </a:prstGeom>
        </p:spPr>
      </p:pic>
      <p:sp>
        <p:nvSpPr>
          <p:cNvPr id="23" name="Rectangle 22">
            <a:extLst>
              <a:ext uri="{FF2B5EF4-FFF2-40B4-BE49-F238E27FC236}">
                <a16:creationId xmlns:a16="http://schemas.microsoft.com/office/drawing/2014/main" id="{7722C4FE-55E2-CB45-A20C-893EF444BE36}"/>
              </a:ext>
            </a:extLst>
          </p:cNvPr>
          <p:cNvSpPr/>
          <p:nvPr/>
        </p:nvSpPr>
        <p:spPr>
          <a:xfrm>
            <a:off x="10850880" y="6518628"/>
            <a:ext cx="1154170" cy="276999"/>
          </a:xfrm>
          <a:prstGeom prst="rect">
            <a:avLst/>
          </a:prstGeom>
        </p:spPr>
        <p:txBody>
          <a:bodyPr wrap="square">
            <a:spAutoFit/>
          </a:bodyPr>
          <a:lstStyle/>
          <a:p>
            <a:r>
              <a:rPr lang="en-US" sz="1200" dirty="0">
                <a:solidFill>
                  <a:srgbClr val="333333"/>
                </a:solidFill>
                <a:latin typeface="Helvetica Neue" panose="02000503000000020004" pitchFamily="2" charset="0"/>
              </a:rPr>
              <a:t>MSFC/NASA</a:t>
            </a:r>
            <a:endParaRPr lang="en-US" sz="1200" dirty="0"/>
          </a:p>
        </p:txBody>
      </p:sp>
    </p:spTree>
    <p:extLst>
      <p:ext uri="{BB962C8B-B14F-4D97-AF65-F5344CB8AC3E}">
        <p14:creationId xmlns:p14="http://schemas.microsoft.com/office/powerpoint/2010/main" val="221101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9FC6-0EDC-7B4C-BEF7-12BE89A4FAE8}"/>
              </a:ext>
            </a:extLst>
          </p:cNvPr>
          <p:cNvSpPr>
            <a:spLocks noGrp="1"/>
          </p:cNvSpPr>
          <p:nvPr>
            <p:ph type="title"/>
          </p:nvPr>
        </p:nvSpPr>
        <p:spPr/>
        <p:txBody>
          <a:bodyPr/>
          <a:lstStyle/>
          <a:p>
            <a:r>
              <a:rPr lang="en-US" dirty="0"/>
              <a:t>Connections</a:t>
            </a:r>
          </a:p>
        </p:txBody>
      </p:sp>
      <p:sp>
        <p:nvSpPr>
          <p:cNvPr id="3" name="Text Placeholder 2">
            <a:extLst>
              <a:ext uri="{FF2B5EF4-FFF2-40B4-BE49-F238E27FC236}">
                <a16:creationId xmlns:a16="http://schemas.microsoft.com/office/drawing/2014/main" id="{DE14D9DB-6F5F-CB4B-85A4-14FFF35C7C32}"/>
              </a:ext>
            </a:extLst>
          </p:cNvPr>
          <p:cNvSpPr>
            <a:spLocks noGrp="1"/>
          </p:cNvSpPr>
          <p:nvPr>
            <p:ph type="body" sz="quarter" idx="16"/>
          </p:nvPr>
        </p:nvSpPr>
        <p:spPr>
          <a:xfrm>
            <a:off x="304800" y="614874"/>
            <a:ext cx="6859929" cy="522851"/>
          </a:xfrm>
        </p:spPr>
        <p:txBody>
          <a:bodyPr/>
          <a:lstStyle/>
          <a:p>
            <a:r>
              <a:rPr lang="en-US" dirty="0"/>
              <a:t>How best to find research ready for operations and operational needs where research can help. </a:t>
            </a:r>
          </a:p>
        </p:txBody>
      </p:sp>
      <p:sp>
        <p:nvSpPr>
          <p:cNvPr id="4" name="Text Placeholder 3">
            <a:extLst>
              <a:ext uri="{FF2B5EF4-FFF2-40B4-BE49-F238E27FC236}">
                <a16:creationId xmlns:a16="http://schemas.microsoft.com/office/drawing/2014/main" id="{B0103EDD-7048-8F46-8AC3-98100D68152D}"/>
              </a:ext>
            </a:extLst>
          </p:cNvPr>
          <p:cNvSpPr>
            <a:spLocks noGrp="1"/>
          </p:cNvSpPr>
          <p:nvPr>
            <p:ph type="body" sz="quarter" idx="17"/>
          </p:nvPr>
        </p:nvSpPr>
        <p:spPr/>
        <p:txBody>
          <a:bodyPr/>
          <a:lstStyle/>
          <a:p>
            <a:r>
              <a:rPr lang="en-US" dirty="0"/>
              <a:t>Connections</a:t>
            </a:r>
          </a:p>
        </p:txBody>
      </p:sp>
      <p:pic>
        <p:nvPicPr>
          <p:cNvPr id="5" name="Picture 4">
            <a:extLst>
              <a:ext uri="{FF2B5EF4-FFF2-40B4-BE49-F238E27FC236}">
                <a16:creationId xmlns:a16="http://schemas.microsoft.com/office/drawing/2014/main" id="{886A1E6D-512C-1845-BA16-B9B8AD63CBB9}"/>
              </a:ext>
            </a:extLst>
          </p:cNvPr>
          <p:cNvPicPr>
            <a:picLocks noChangeAspect="1"/>
          </p:cNvPicPr>
          <p:nvPr/>
        </p:nvPicPr>
        <p:blipFill>
          <a:blip r:embed="rId3"/>
          <a:stretch>
            <a:fillRect/>
          </a:stretch>
        </p:blipFill>
        <p:spPr>
          <a:xfrm>
            <a:off x="6125763" y="1374618"/>
            <a:ext cx="5908585" cy="4452160"/>
          </a:xfrm>
          <a:prstGeom prst="rect">
            <a:avLst/>
          </a:prstGeom>
        </p:spPr>
      </p:pic>
      <p:sp>
        <p:nvSpPr>
          <p:cNvPr id="6" name="TextBox 5">
            <a:extLst>
              <a:ext uri="{FF2B5EF4-FFF2-40B4-BE49-F238E27FC236}">
                <a16:creationId xmlns:a16="http://schemas.microsoft.com/office/drawing/2014/main" id="{2673A718-0EC4-6740-A21D-321E2A2F6E01}"/>
              </a:ext>
            </a:extLst>
          </p:cNvPr>
          <p:cNvSpPr txBox="1"/>
          <p:nvPr/>
        </p:nvSpPr>
        <p:spPr>
          <a:xfrm>
            <a:off x="462987" y="1782501"/>
            <a:ext cx="5567423" cy="3139321"/>
          </a:xfrm>
          <a:prstGeom prst="rect">
            <a:avLst/>
          </a:prstGeom>
          <a:noFill/>
        </p:spPr>
        <p:txBody>
          <a:bodyPr wrap="square" rtlCol="0">
            <a:spAutoFit/>
          </a:bodyPr>
          <a:lstStyle/>
          <a:p>
            <a:r>
              <a:rPr lang="en-US" dirty="0"/>
              <a:t>Barrier for effective applied space weather: (from the research side)</a:t>
            </a:r>
          </a:p>
          <a:p>
            <a:endParaRPr lang="en-US" dirty="0"/>
          </a:p>
          <a:p>
            <a:pPr marL="342900" indent="-342900">
              <a:buAutoNum type="arabicParenR"/>
            </a:pPr>
            <a:r>
              <a:rPr lang="en-US" dirty="0"/>
              <a:t>Finding and knowing best how to communicate  with end users</a:t>
            </a:r>
          </a:p>
          <a:p>
            <a:pPr marL="342900" indent="-342900">
              <a:buAutoNum type="arabicParenR"/>
            </a:pPr>
            <a:r>
              <a:rPr lang="en-US" dirty="0"/>
              <a:t>Knowing what research will produce useful tools to aid decision making processes. </a:t>
            </a:r>
          </a:p>
          <a:p>
            <a:pPr marL="342900" indent="-342900">
              <a:buAutoNum type="arabicParenR"/>
            </a:pPr>
            <a:r>
              <a:rPr lang="en-US" dirty="0"/>
              <a:t>Knowing the requirements and needs of the user community </a:t>
            </a:r>
          </a:p>
          <a:p>
            <a:pPr marL="342900" indent="-342900">
              <a:buAutoNum type="arabicParenR"/>
            </a:pPr>
            <a:r>
              <a:rPr lang="en-US" dirty="0"/>
              <a:t>Advertising how our research could be useful</a:t>
            </a:r>
          </a:p>
          <a:p>
            <a:endParaRPr lang="en-US" dirty="0"/>
          </a:p>
        </p:txBody>
      </p:sp>
      <p:sp>
        <p:nvSpPr>
          <p:cNvPr id="7" name="Rectangle 6">
            <a:extLst>
              <a:ext uri="{FF2B5EF4-FFF2-40B4-BE49-F238E27FC236}">
                <a16:creationId xmlns:a16="http://schemas.microsoft.com/office/drawing/2014/main" id="{2D0B695C-0C55-0746-B3ED-5EEF91393545}"/>
              </a:ext>
            </a:extLst>
          </p:cNvPr>
          <p:cNvSpPr/>
          <p:nvPr/>
        </p:nvSpPr>
        <p:spPr>
          <a:xfrm>
            <a:off x="11522599" y="5786672"/>
            <a:ext cx="792866" cy="276999"/>
          </a:xfrm>
          <a:prstGeom prst="rect">
            <a:avLst/>
          </a:prstGeom>
        </p:spPr>
        <p:txBody>
          <a:bodyPr wrap="square">
            <a:spAutoFit/>
          </a:bodyPr>
          <a:lstStyle/>
          <a:p>
            <a:r>
              <a:rPr lang="en-US" sz="1200" dirty="0">
                <a:solidFill>
                  <a:srgbClr val="333333"/>
                </a:solidFill>
                <a:latin typeface="Helvetica Neue" panose="02000503000000020004" pitchFamily="2" charset="0"/>
              </a:rPr>
              <a:t>NASA</a:t>
            </a:r>
            <a:endParaRPr lang="en-US" sz="1200" dirty="0"/>
          </a:p>
        </p:txBody>
      </p:sp>
    </p:spTree>
    <p:extLst>
      <p:ext uri="{BB962C8B-B14F-4D97-AF65-F5344CB8AC3E}">
        <p14:creationId xmlns:p14="http://schemas.microsoft.com/office/powerpoint/2010/main" val="28331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Proposed tracking method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endParaRPr lang="en-US" sz="2200" dirty="0">
              <a:solidFill>
                <a:srgbClr val="000000"/>
              </a:solidFill>
            </a:endParaRPr>
          </a:p>
          <a:p>
            <a:pPr>
              <a:defRPr/>
            </a:pPr>
            <a:r>
              <a:rPr lang="en-US" dirty="0">
                <a:solidFill>
                  <a:srgbClr val="000000"/>
                </a:solidFill>
              </a:rPr>
              <a:t>An effective framework to aid in communication, track progress of a project towards completion, and advertise user needs and research capabilities. </a:t>
            </a:r>
          </a:p>
          <a:p>
            <a:pPr>
              <a:defRPr/>
            </a:pP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C80192B2-456F-8143-8F4F-BCB3C0101220}"/>
              </a:ext>
            </a:extLst>
          </p:cNvPr>
          <p:cNvPicPr>
            <a:picLocks noChangeAspect="1"/>
          </p:cNvPicPr>
          <p:nvPr/>
        </p:nvPicPr>
        <p:blipFill>
          <a:blip r:embed="rId2"/>
          <a:stretch>
            <a:fillRect/>
          </a:stretch>
        </p:blipFill>
        <p:spPr>
          <a:xfrm>
            <a:off x="5336738" y="1196470"/>
            <a:ext cx="6855262" cy="4844565"/>
          </a:xfrm>
          <a:prstGeom prst="rect">
            <a:avLst/>
          </a:prstGeom>
        </p:spPr>
      </p:pic>
    </p:spTree>
    <p:extLst>
      <p:ext uri="{BB962C8B-B14F-4D97-AF65-F5344CB8AC3E}">
        <p14:creationId xmlns:p14="http://schemas.microsoft.com/office/powerpoint/2010/main" val="36778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Phases: </a:t>
            </a:r>
          </a:p>
          <a:p>
            <a:pPr>
              <a:defRPr/>
            </a:pPr>
            <a:r>
              <a:rPr lang="en-US" dirty="0">
                <a:solidFill>
                  <a:srgbClr val="000000"/>
                </a:solidFill>
              </a:rPr>
              <a:t>Phase 1:  Discovery and Viability </a:t>
            </a:r>
          </a:p>
          <a:p>
            <a:pPr>
              <a:defRPr/>
            </a:pPr>
            <a:r>
              <a:rPr lang="en-US" dirty="0">
                <a:solidFill>
                  <a:srgbClr val="000000"/>
                </a:solidFill>
              </a:rPr>
              <a:t> </a:t>
            </a:r>
          </a:p>
          <a:p>
            <a:pPr>
              <a:defRPr/>
            </a:pPr>
            <a:r>
              <a:rPr lang="en-US" dirty="0">
                <a:solidFill>
                  <a:srgbClr val="000000"/>
                </a:solidFill>
              </a:rPr>
              <a:t>Phase 2: Development, Testing, and Validation</a:t>
            </a:r>
          </a:p>
          <a:p>
            <a:pPr>
              <a:defRPr/>
            </a:pPr>
            <a:endParaRPr lang="en-US" dirty="0">
              <a:solidFill>
                <a:srgbClr val="000000"/>
              </a:solidFill>
            </a:endParaRPr>
          </a:p>
          <a:p>
            <a:pPr>
              <a:defRPr/>
            </a:pPr>
            <a:r>
              <a:rPr lang="en-US" dirty="0">
                <a:solidFill>
                  <a:srgbClr val="000000"/>
                </a:solidFill>
              </a:rPr>
              <a:t>Phase 3: Implementation and integration into operational status.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grpSp>
        <p:nvGrpSpPr>
          <p:cNvPr id="5" name="Group 4">
            <a:extLst>
              <a:ext uri="{FF2B5EF4-FFF2-40B4-BE49-F238E27FC236}">
                <a16:creationId xmlns:a16="http://schemas.microsoft.com/office/drawing/2014/main" id="{6B10BE82-6F2E-7F4F-B5BA-DE69A2CE1A26}"/>
              </a:ext>
            </a:extLst>
          </p:cNvPr>
          <p:cNvGrpSpPr/>
          <p:nvPr/>
        </p:nvGrpSpPr>
        <p:grpSpPr>
          <a:xfrm>
            <a:off x="2492300" y="3929811"/>
            <a:ext cx="9301163" cy="1933027"/>
            <a:chOff x="3414365" y="3830992"/>
            <a:chExt cx="6494193" cy="1067476"/>
          </a:xfrm>
        </p:grpSpPr>
        <p:sp>
          <p:nvSpPr>
            <p:cNvPr id="10" name="Rectangle 9">
              <a:extLst>
                <a:ext uri="{FF2B5EF4-FFF2-40B4-BE49-F238E27FC236}">
                  <a16:creationId xmlns:a16="http://schemas.microsoft.com/office/drawing/2014/main" id="{33CEBD18-B4F6-4B49-9BCC-333D856E8ECE}"/>
                </a:ext>
              </a:extLst>
            </p:cNvPr>
            <p:cNvSpPr/>
            <p:nvPr/>
          </p:nvSpPr>
          <p:spPr>
            <a:xfrm>
              <a:off x="5282681" y="3859218"/>
              <a:ext cx="3967753" cy="369332"/>
            </a:xfrm>
            <a:prstGeom prst="rect">
              <a:avLst/>
            </a:prstGeom>
          </p:spPr>
          <p:txBody>
            <a:bodyPr wrap="none">
              <a:spAutoFit/>
            </a:bodyPr>
            <a:lstStyle/>
            <a:p>
              <a:r>
                <a:rPr lang="en-US" dirty="0"/>
                <a:t>Development, testing, and validation </a:t>
              </a:r>
            </a:p>
          </p:txBody>
        </p:sp>
        <p:pic>
          <p:nvPicPr>
            <p:cNvPr id="12" name="Picture 11">
              <a:extLst>
                <a:ext uri="{FF2B5EF4-FFF2-40B4-BE49-F238E27FC236}">
                  <a16:creationId xmlns:a16="http://schemas.microsoft.com/office/drawing/2014/main" id="{2388E5DE-C6E2-5C4B-BAC1-0F880EF7F305}"/>
                </a:ext>
              </a:extLst>
            </p:cNvPr>
            <p:cNvPicPr>
              <a:picLocks noChangeAspect="1"/>
            </p:cNvPicPr>
            <p:nvPr/>
          </p:nvPicPr>
          <p:blipFill>
            <a:blip r:embed="rId2"/>
            <a:stretch>
              <a:fillRect/>
            </a:stretch>
          </p:blipFill>
          <p:spPr>
            <a:xfrm>
              <a:off x="3698258" y="3830992"/>
              <a:ext cx="6210300" cy="927100"/>
            </a:xfrm>
            <a:prstGeom prst="rect">
              <a:avLst/>
            </a:prstGeom>
          </p:spPr>
        </p:pic>
        <p:sp>
          <p:nvSpPr>
            <p:cNvPr id="13" name="Rectangle 12">
              <a:extLst>
                <a:ext uri="{FF2B5EF4-FFF2-40B4-BE49-F238E27FC236}">
                  <a16:creationId xmlns:a16="http://schemas.microsoft.com/office/drawing/2014/main" id="{86919D57-3A46-414A-827D-A21E308ABF1B}"/>
                </a:ext>
              </a:extLst>
            </p:cNvPr>
            <p:cNvSpPr/>
            <p:nvPr/>
          </p:nvSpPr>
          <p:spPr>
            <a:xfrm>
              <a:off x="3698258" y="4146824"/>
              <a:ext cx="966931" cy="369332"/>
            </a:xfrm>
            <a:prstGeom prst="rect">
              <a:avLst/>
            </a:prstGeom>
          </p:spPr>
          <p:txBody>
            <a:bodyPr wrap="none">
              <a:spAutoFit/>
            </a:bodyPr>
            <a:lstStyle/>
            <a:p>
              <a:r>
                <a:rPr lang="en-US" dirty="0">
                  <a:solidFill>
                    <a:schemeClr val="bg1">
                      <a:lumMod val="95000"/>
                    </a:schemeClr>
                  </a:solidFill>
                </a:rPr>
                <a:t>Phase I</a:t>
              </a:r>
            </a:p>
          </p:txBody>
        </p:sp>
        <p:sp>
          <p:nvSpPr>
            <p:cNvPr id="14" name="Rectangle 13">
              <a:extLst>
                <a:ext uri="{FF2B5EF4-FFF2-40B4-BE49-F238E27FC236}">
                  <a16:creationId xmlns:a16="http://schemas.microsoft.com/office/drawing/2014/main" id="{34A3E44F-48B3-7D42-9130-7B38B54F2965}"/>
                </a:ext>
              </a:extLst>
            </p:cNvPr>
            <p:cNvSpPr/>
            <p:nvPr/>
          </p:nvSpPr>
          <p:spPr>
            <a:xfrm>
              <a:off x="3414365" y="4489970"/>
              <a:ext cx="2501647" cy="369332"/>
            </a:xfrm>
            <a:prstGeom prst="rect">
              <a:avLst/>
            </a:prstGeom>
          </p:spPr>
          <p:txBody>
            <a:bodyPr wrap="none">
              <a:spAutoFit/>
            </a:bodyPr>
            <a:lstStyle/>
            <a:p>
              <a:r>
                <a:rPr lang="en-US" dirty="0"/>
                <a:t>Discovery and Viability</a:t>
              </a:r>
            </a:p>
          </p:txBody>
        </p:sp>
        <p:sp>
          <p:nvSpPr>
            <p:cNvPr id="11" name="Rectangle 10">
              <a:extLst>
                <a:ext uri="{FF2B5EF4-FFF2-40B4-BE49-F238E27FC236}">
                  <a16:creationId xmlns:a16="http://schemas.microsoft.com/office/drawing/2014/main" id="{697AB5FE-D6D9-BD48-9599-CA73C3447677}"/>
                </a:ext>
              </a:extLst>
            </p:cNvPr>
            <p:cNvSpPr/>
            <p:nvPr/>
          </p:nvSpPr>
          <p:spPr>
            <a:xfrm>
              <a:off x="6796011" y="4541545"/>
              <a:ext cx="2494173" cy="356923"/>
            </a:xfrm>
            <a:prstGeom prst="rect">
              <a:avLst/>
            </a:prstGeom>
          </p:spPr>
          <p:txBody>
            <a:bodyPr wrap="square">
              <a:spAutoFit/>
            </a:bodyPr>
            <a:lstStyle/>
            <a:p>
              <a:pPr algn="ctr"/>
              <a:r>
                <a:rPr lang="en-US" dirty="0"/>
                <a:t>Implementation and integration into operational status</a:t>
              </a:r>
            </a:p>
          </p:txBody>
        </p:sp>
        <p:sp>
          <p:nvSpPr>
            <p:cNvPr id="15" name="Rectangle 14">
              <a:extLst>
                <a:ext uri="{FF2B5EF4-FFF2-40B4-BE49-F238E27FC236}">
                  <a16:creationId xmlns:a16="http://schemas.microsoft.com/office/drawing/2014/main" id="{D8E3862B-2501-DA4F-8DED-5D352FC2A753}"/>
                </a:ext>
              </a:extLst>
            </p:cNvPr>
            <p:cNvSpPr/>
            <p:nvPr/>
          </p:nvSpPr>
          <p:spPr>
            <a:xfrm>
              <a:off x="6156644" y="4146824"/>
              <a:ext cx="1031051" cy="369332"/>
            </a:xfrm>
            <a:prstGeom prst="rect">
              <a:avLst/>
            </a:prstGeom>
          </p:spPr>
          <p:txBody>
            <a:bodyPr wrap="none">
              <a:spAutoFit/>
            </a:bodyPr>
            <a:lstStyle/>
            <a:p>
              <a:r>
                <a:rPr lang="en-US" dirty="0">
                  <a:solidFill>
                    <a:schemeClr val="bg1">
                      <a:lumMod val="95000"/>
                    </a:schemeClr>
                  </a:solidFill>
                </a:rPr>
                <a:t>Phase II</a:t>
              </a:r>
            </a:p>
          </p:txBody>
        </p:sp>
        <p:sp>
          <p:nvSpPr>
            <p:cNvPr id="16" name="Rectangle 15">
              <a:extLst>
                <a:ext uri="{FF2B5EF4-FFF2-40B4-BE49-F238E27FC236}">
                  <a16:creationId xmlns:a16="http://schemas.microsoft.com/office/drawing/2014/main" id="{6EB834FC-ABBC-7A4A-B3F0-7A746F642559}"/>
                </a:ext>
              </a:extLst>
            </p:cNvPr>
            <p:cNvSpPr/>
            <p:nvPr/>
          </p:nvSpPr>
          <p:spPr>
            <a:xfrm>
              <a:off x="8289163" y="4138144"/>
              <a:ext cx="1095172" cy="369332"/>
            </a:xfrm>
            <a:prstGeom prst="rect">
              <a:avLst/>
            </a:prstGeom>
          </p:spPr>
          <p:txBody>
            <a:bodyPr wrap="none">
              <a:spAutoFit/>
            </a:bodyPr>
            <a:lstStyle/>
            <a:p>
              <a:r>
                <a:rPr lang="en-US" dirty="0"/>
                <a:t>Phase III</a:t>
              </a:r>
            </a:p>
          </p:txBody>
        </p:sp>
      </p:grpSp>
    </p:spTree>
    <p:extLst>
      <p:ext uri="{BB962C8B-B14F-4D97-AF65-F5344CB8AC3E}">
        <p14:creationId xmlns:p14="http://schemas.microsoft.com/office/powerpoint/2010/main" val="387265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1</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14" name="Picture 13">
            <a:extLst>
              <a:ext uri="{FF2B5EF4-FFF2-40B4-BE49-F238E27FC236}">
                <a16:creationId xmlns:a16="http://schemas.microsoft.com/office/drawing/2014/main" id="{0F79AEBB-E9B5-3348-B4F7-268BAB55ECCD}"/>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5" name="Rectangle 14">
            <a:extLst>
              <a:ext uri="{FF2B5EF4-FFF2-40B4-BE49-F238E27FC236}">
                <a16:creationId xmlns:a16="http://schemas.microsoft.com/office/drawing/2014/main" id="{11D63D39-61C1-724C-AB2D-1CFB8F0F7DC1}"/>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6" name="Rectangle 15">
            <a:extLst>
              <a:ext uri="{FF2B5EF4-FFF2-40B4-BE49-F238E27FC236}">
                <a16:creationId xmlns:a16="http://schemas.microsoft.com/office/drawing/2014/main" id="{5C8BB0FE-9CF9-C049-96B2-4B9160E3A4FD}"/>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9" name="Picture 8">
            <a:extLst>
              <a:ext uri="{FF2B5EF4-FFF2-40B4-BE49-F238E27FC236}">
                <a16:creationId xmlns:a16="http://schemas.microsoft.com/office/drawing/2014/main" id="{656962CF-5318-E54C-A34C-BEFE05054903}"/>
              </a:ext>
            </a:extLst>
          </p:cNvPr>
          <p:cNvPicPr>
            <a:picLocks noChangeAspect="1"/>
          </p:cNvPicPr>
          <p:nvPr/>
        </p:nvPicPr>
        <p:blipFill>
          <a:blip r:embed="rId4"/>
          <a:stretch>
            <a:fillRect/>
          </a:stretch>
        </p:blipFill>
        <p:spPr>
          <a:xfrm>
            <a:off x="5200198" y="4290922"/>
            <a:ext cx="1568120" cy="2443823"/>
          </a:xfrm>
          <a:prstGeom prst="rect">
            <a:avLst/>
          </a:prstGeom>
        </p:spPr>
      </p:pic>
      <p:pic>
        <p:nvPicPr>
          <p:cNvPr id="10" name="Picture 9">
            <a:extLst>
              <a:ext uri="{FF2B5EF4-FFF2-40B4-BE49-F238E27FC236}">
                <a16:creationId xmlns:a16="http://schemas.microsoft.com/office/drawing/2014/main" id="{7F16F98C-80C5-0441-8782-F0394545EC04}"/>
              </a:ext>
            </a:extLst>
          </p:cNvPr>
          <p:cNvPicPr>
            <a:picLocks noChangeAspect="1"/>
          </p:cNvPicPr>
          <p:nvPr/>
        </p:nvPicPr>
        <p:blipFill>
          <a:blip r:embed="rId5"/>
          <a:stretch>
            <a:fillRect/>
          </a:stretch>
        </p:blipFill>
        <p:spPr>
          <a:xfrm>
            <a:off x="5700365" y="863544"/>
            <a:ext cx="2392803" cy="2522645"/>
          </a:xfrm>
          <a:prstGeom prst="rect">
            <a:avLst/>
          </a:prstGeom>
        </p:spPr>
      </p:pic>
      <p:pic>
        <p:nvPicPr>
          <p:cNvPr id="11" name="Picture 10">
            <a:extLst>
              <a:ext uri="{FF2B5EF4-FFF2-40B4-BE49-F238E27FC236}">
                <a16:creationId xmlns:a16="http://schemas.microsoft.com/office/drawing/2014/main" id="{B3BFEF91-BF46-AC4E-AD12-826C158BC09D}"/>
              </a:ext>
            </a:extLst>
          </p:cNvPr>
          <p:cNvPicPr>
            <a:picLocks noChangeAspect="1"/>
          </p:cNvPicPr>
          <p:nvPr/>
        </p:nvPicPr>
        <p:blipFill>
          <a:blip r:embed="rId6"/>
          <a:stretch>
            <a:fillRect/>
          </a:stretch>
        </p:blipFill>
        <p:spPr>
          <a:xfrm>
            <a:off x="7561661" y="4303591"/>
            <a:ext cx="1527747" cy="2582620"/>
          </a:xfrm>
          <a:prstGeom prst="rect">
            <a:avLst/>
          </a:prstGeom>
        </p:spPr>
      </p:pic>
    </p:spTree>
    <p:extLst>
      <p:ext uri="{BB962C8B-B14F-4D97-AF65-F5344CB8AC3E}">
        <p14:creationId xmlns:p14="http://schemas.microsoft.com/office/powerpoint/2010/main" val="114432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2: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
        <p:nvSpPr>
          <p:cNvPr id="5" name="Rectangle 4">
            <a:extLst>
              <a:ext uri="{FF2B5EF4-FFF2-40B4-BE49-F238E27FC236}">
                <a16:creationId xmlns:a16="http://schemas.microsoft.com/office/drawing/2014/main" id="{DCCF533B-A604-A142-8AC4-93E46048BD38}"/>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pic>
        <p:nvPicPr>
          <p:cNvPr id="10" name="Picture 9">
            <a:extLst>
              <a:ext uri="{FF2B5EF4-FFF2-40B4-BE49-F238E27FC236}">
                <a16:creationId xmlns:a16="http://schemas.microsoft.com/office/drawing/2014/main" id="{70F7F4B1-4D23-BD45-A879-98AEC11200D1}"/>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1" name="Rectangle 10">
            <a:extLst>
              <a:ext uri="{FF2B5EF4-FFF2-40B4-BE49-F238E27FC236}">
                <a16:creationId xmlns:a16="http://schemas.microsoft.com/office/drawing/2014/main" id="{39CB0F47-CE01-0A4B-B3A6-94A61401BC20}"/>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9" name="Picture 8">
            <a:extLst>
              <a:ext uri="{FF2B5EF4-FFF2-40B4-BE49-F238E27FC236}">
                <a16:creationId xmlns:a16="http://schemas.microsoft.com/office/drawing/2014/main" id="{8BD490CD-5A65-0F40-AB01-D16BCF3CAEB1}"/>
              </a:ext>
            </a:extLst>
          </p:cNvPr>
          <p:cNvPicPr>
            <a:picLocks noChangeAspect="1"/>
          </p:cNvPicPr>
          <p:nvPr/>
        </p:nvPicPr>
        <p:blipFill>
          <a:blip r:embed="rId4"/>
          <a:stretch>
            <a:fillRect/>
          </a:stretch>
        </p:blipFill>
        <p:spPr>
          <a:xfrm>
            <a:off x="6574935" y="1195026"/>
            <a:ext cx="1947220" cy="1947220"/>
          </a:xfrm>
          <a:prstGeom prst="rect">
            <a:avLst/>
          </a:prstGeom>
        </p:spPr>
      </p:pic>
      <p:pic>
        <p:nvPicPr>
          <p:cNvPr id="12" name="Picture 11">
            <a:extLst>
              <a:ext uri="{FF2B5EF4-FFF2-40B4-BE49-F238E27FC236}">
                <a16:creationId xmlns:a16="http://schemas.microsoft.com/office/drawing/2014/main" id="{5D6A2536-FD18-074F-BB25-2BC60886874A}"/>
              </a:ext>
            </a:extLst>
          </p:cNvPr>
          <p:cNvPicPr>
            <a:picLocks noChangeAspect="1"/>
          </p:cNvPicPr>
          <p:nvPr/>
        </p:nvPicPr>
        <p:blipFill>
          <a:blip r:embed="rId5"/>
          <a:stretch>
            <a:fillRect/>
          </a:stretch>
        </p:blipFill>
        <p:spPr>
          <a:xfrm>
            <a:off x="8156325" y="4253930"/>
            <a:ext cx="1866165" cy="2546356"/>
          </a:xfrm>
          <a:prstGeom prst="rect">
            <a:avLst/>
          </a:prstGeom>
        </p:spPr>
      </p:pic>
      <p:pic>
        <p:nvPicPr>
          <p:cNvPr id="13" name="Picture 12">
            <a:extLst>
              <a:ext uri="{FF2B5EF4-FFF2-40B4-BE49-F238E27FC236}">
                <a16:creationId xmlns:a16="http://schemas.microsoft.com/office/drawing/2014/main" id="{03A9F484-2F0B-0640-9ACB-3B9620BD4E7B}"/>
              </a:ext>
            </a:extLst>
          </p:cNvPr>
          <p:cNvPicPr>
            <a:picLocks noChangeAspect="1"/>
          </p:cNvPicPr>
          <p:nvPr/>
        </p:nvPicPr>
        <p:blipFill>
          <a:blip r:embed="rId6"/>
          <a:stretch>
            <a:fillRect/>
          </a:stretch>
        </p:blipFill>
        <p:spPr>
          <a:xfrm>
            <a:off x="8692453" y="1137725"/>
            <a:ext cx="2113368" cy="2061822"/>
          </a:xfrm>
          <a:prstGeom prst="rect">
            <a:avLst/>
          </a:prstGeom>
        </p:spPr>
      </p:pic>
    </p:spTree>
    <p:extLst>
      <p:ext uri="{BB962C8B-B14F-4D97-AF65-F5344CB8AC3E}">
        <p14:creationId xmlns:p14="http://schemas.microsoft.com/office/powerpoint/2010/main" val="164983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3: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9" name="Picture 8">
            <a:extLst>
              <a:ext uri="{FF2B5EF4-FFF2-40B4-BE49-F238E27FC236}">
                <a16:creationId xmlns:a16="http://schemas.microsoft.com/office/drawing/2014/main" id="{6B09B630-A366-7F47-8829-411463C8200E}"/>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1106B9F6-0ADA-3C49-BFD6-0534276425EA}"/>
              </a:ext>
            </a:extLst>
          </p:cNvPr>
          <p:cNvSpPr/>
          <p:nvPr/>
        </p:nvSpPr>
        <p:spPr>
          <a:xfrm>
            <a:off x="6353645" y="3991545"/>
            <a:ext cx="5840913" cy="369332"/>
          </a:xfrm>
          <a:prstGeom prst="rect">
            <a:avLst/>
          </a:prstGeom>
        </p:spPr>
        <p:txBody>
          <a:bodyPr wrap="square">
            <a:spAutoFit/>
          </a:bodyPr>
          <a:lstStyle/>
          <a:p>
            <a:pPr algn="ctr"/>
            <a:r>
              <a:rPr lang="en-US" dirty="0"/>
              <a:t>Implementation and integration into operational status</a:t>
            </a:r>
          </a:p>
        </p:txBody>
      </p:sp>
      <p:sp>
        <p:nvSpPr>
          <p:cNvPr id="13" name="Rectangle 12">
            <a:extLst>
              <a:ext uri="{FF2B5EF4-FFF2-40B4-BE49-F238E27FC236}">
                <a16:creationId xmlns:a16="http://schemas.microsoft.com/office/drawing/2014/main" id="{62F665EC-5A02-E042-92B3-21331BAF8898}"/>
              </a:ext>
            </a:extLst>
          </p:cNvPr>
          <p:cNvSpPr/>
          <p:nvPr/>
        </p:nvSpPr>
        <p:spPr>
          <a:xfrm>
            <a:off x="10575163" y="3560199"/>
            <a:ext cx="1095172" cy="369332"/>
          </a:xfrm>
          <a:prstGeom prst="rect">
            <a:avLst/>
          </a:prstGeom>
        </p:spPr>
        <p:txBody>
          <a:bodyPr wrap="none">
            <a:spAutoFit/>
          </a:bodyPr>
          <a:lstStyle/>
          <a:p>
            <a:r>
              <a:rPr lang="en-US" dirty="0"/>
              <a:t>Phase III</a:t>
            </a:r>
          </a:p>
        </p:txBody>
      </p:sp>
      <p:pic>
        <p:nvPicPr>
          <p:cNvPr id="10" name="Picture 9">
            <a:extLst>
              <a:ext uri="{FF2B5EF4-FFF2-40B4-BE49-F238E27FC236}">
                <a16:creationId xmlns:a16="http://schemas.microsoft.com/office/drawing/2014/main" id="{CA5AB8D2-5D75-494F-A5E1-5AB6C3DEA540}"/>
              </a:ext>
            </a:extLst>
          </p:cNvPr>
          <p:cNvPicPr>
            <a:picLocks noChangeAspect="1"/>
          </p:cNvPicPr>
          <p:nvPr/>
        </p:nvPicPr>
        <p:blipFill>
          <a:blip r:embed="rId4"/>
          <a:stretch>
            <a:fillRect/>
          </a:stretch>
        </p:blipFill>
        <p:spPr>
          <a:xfrm>
            <a:off x="8579994" y="4333683"/>
            <a:ext cx="1879944" cy="2506592"/>
          </a:xfrm>
          <a:prstGeom prst="rect">
            <a:avLst/>
          </a:prstGeom>
        </p:spPr>
      </p:pic>
      <p:pic>
        <p:nvPicPr>
          <p:cNvPr id="11" name="Picture 10">
            <a:extLst>
              <a:ext uri="{FF2B5EF4-FFF2-40B4-BE49-F238E27FC236}">
                <a16:creationId xmlns:a16="http://schemas.microsoft.com/office/drawing/2014/main" id="{CC94EC3F-170F-5346-8726-BDFF5AB2B1D5}"/>
              </a:ext>
            </a:extLst>
          </p:cNvPr>
          <p:cNvPicPr>
            <a:picLocks noChangeAspect="1"/>
          </p:cNvPicPr>
          <p:nvPr/>
        </p:nvPicPr>
        <p:blipFill>
          <a:blip r:embed="rId5"/>
          <a:stretch>
            <a:fillRect/>
          </a:stretch>
        </p:blipFill>
        <p:spPr>
          <a:xfrm>
            <a:off x="9403036" y="1274563"/>
            <a:ext cx="2531398" cy="2169770"/>
          </a:xfrm>
          <a:prstGeom prst="rect">
            <a:avLst/>
          </a:prstGeom>
        </p:spPr>
      </p:pic>
      <p:pic>
        <p:nvPicPr>
          <p:cNvPr id="14" name="Picture 13">
            <a:extLst>
              <a:ext uri="{FF2B5EF4-FFF2-40B4-BE49-F238E27FC236}">
                <a16:creationId xmlns:a16="http://schemas.microsoft.com/office/drawing/2014/main" id="{69CAD242-ABFA-A64D-A921-46007EBB96B9}"/>
              </a:ext>
            </a:extLst>
          </p:cNvPr>
          <p:cNvPicPr>
            <a:picLocks noChangeAspect="1"/>
          </p:cNvPicPr>
          <p:nvPr/>
        </p:nvPicPr>
        <p:blipFill>
          <a:blip r:embed="rId6"/>
          <a:stretch>
            <a:fillRect/>
          </a:stretch>
        </p:blipFill>
        <p:spPr>
          <a:xfrm>
            <a:off x="10575163" y="4382376"/>
            <a:ext cx="1620221" cy="2455914"/>
          </a:xfrm>
          <a:prstGeom prst="rect">
            <a:avLst/>
          </a:prstGeom>
        </p:spPr>
      </p:pic>
    </p:spTree>
    <p:extLst>
      <p:ext uri="{BB962C8B-B14F-4D97-AF65-F5344CB8AC3E}">
        <p14:creationId xmlns:p14="http://schemas.microsoft.com/office/powerpoint/2010/main" val="107212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During the process: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1F7DF089-31FC-5540-92B5-5945394DEF19}"/>
              </a:ext>
            </a:extLst>
          </p:cNvPr>
          <p:cNvPicPr>
            <a:picLocks noChangeAspect="1"/>
          </p:cNvPicPr>
          <p:nvPr/>
        </p:nvPicPr>
        <p:blipFill rotWithShape="1">
          <a:blip r:embed="rId3"/>
          <a:srcRect l="9482" t="2637" r="3888"/>
          <a:stretch/>
        </p:blipFill>
        <p:spPr>
          <a:xfrm>
            <a:off x="4884234" y="1196471"/>
            <a:ext cx="6356195" cy="5357839"/>
          </a:xfrm>
          <a:prstGeom prst="rect">
            <a:avLst/>
          </a:prstGeom>
        </p:spPr>
      </p:pic>
    </p:spTree>
    <p:extLst>
      <p:ext uri="{BB962C8B-B14F-4D97-AF65-F5344CB8AC3E}">
        <p14:creationId xmlns:p14="http://schemas.microsoft.com/office/powerpoint/2010/main" val="159322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4" y="1127498"/>
            <a:ext cx="4111898" cy="469928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Beyond AUL 9 </a:t>
            </a:r>
          </a:p>
        </p:txBody>
      </p:sp>
      <p:pic>
        <p:nvPicPr>
          <p:cNvPr id="7" name="Picture 6">
            <a:extLst>
              <a:ext uri="{FF2B5EF4-FFF2-40B4-BE49-F238E27FC236}">
                <a16:creationId xmlns:a16="http://schemas.microsoft.com/office/drawing/2014/main" id="{B60A0ABF-08D3-3747-A567-97570AA9E471}"/>
              </a:ext>
            </a:extLst>
          </p:cNvPr>
          <p:cNvPicPr>
            <a:picLocks noChangeAspect="1"/>
          </p:cNvPicPr>
          <p:nvPr/>
        </p:nvPicPr>
        <p:blipFill>
          <a:blip r:embed="rId3"/>
          <a:stretch>
            <a:fillRect/>
          </a:stretch>
        </p:blipFill>
        <p:spPr>
          <a:xfrm>
            <a:off x="4113408" y="8420409"/>
            <a:ext cx="8078592" cy="5882626"/>
          </a:xfrm>
          <a:prstGeom prst="rect">
            <a:avLst/>
          </a:prstGeom>
        </p:spPr>
      </p:pic>
      <p:pic>
        <p:nvPicPr>
          <p:cNvPr id="10" name="Picture 9">
            <a:extLst>
              <a:ext uri="{FF2B5EF4-FFF2-40B4-BE49-F238E27FC236}">
                <a16:creationId xmlns:a16="http://schemas.microsoft.com/office/drawing/2014/main" id="{42DDCA5E-7802-5140-B3BC-A6B756BE6B6D}"/>
              </a:ext>
            </a:extLst>
          </p:cNvPr>
          <p:cNvPicPr>
            <a:picLocks noChangeAspect="1"/>
          </p:cNvPicPr>
          <p:nvPr/>
        </p:nvPicPr>
        <p:blipFill>
          <a:blip r:embed="rId4"/>
          <a:stretch>
            <a:fillRect/>
          </a:stretch>
        </p:blipFill>
        <p:spPr>
          <a:xfrm>
            <a:off x="4602901" y="1127498"/>
            <a:ext cx="7477339" cy="5608004"/>
          </a:xfrm>
          <a:prstGeom prst="rect">
            <a:avLst/>
          </a:prstGeom>
        </p:spPr>
      </p:pic>
    </p:spTree>
    <p:extLst>
      <p:ext uri="{BB962C8B-B14F-4D97-AF65-F5344CB8AC3E}">
        <p14:creationId xmlns:p14="http://schemas.microsoft.com/office/powerpoint/2010/main" val="2268768107"/>
      </p:ext>
    </p:extLst>
  </p:cSld>
  <p:clrMapOvr>
    <a:masterClrMapping/>
  </p:clrMapOvr>
</p:sld>
</file>

<file path=ppt/theme/theme1.xml><?xml version="1.0" encoding="utf-8"?>
<a:theme xmlns:a="http://schemas.openxmlformats.org/drawingml/2006/main" name="1_Corporate Template">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A2510312-B030-49C1-834B-D1E8BE3E0F68}"/>
    </a:ext>
  </a:extLst>
</a:theme>
</file>

<file path=ppt/theme/theme2.xml><?xml version="1.0" encoding="utf-8"?>
<a:theme xmlns:a="http://schemas.openxmlformats.org/drawingml/2006/main" name="2_Corporate Template_Security Markings">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0A2F067-4CEC-4A30-8189-77124E65BDF7}"/>
    </a:ext>
  </a:extLst>
</a:theme>
</file>

<file path=ppt/theme/theme3.xml><?xml version="1.0" encoding="utf-8"?>
<a:theme xmlns:a="http://schemas.openxmlformats.org/drawingml/2006/main" name="3_Standard Title ">
  <a:themeElements>
    <a:clrScheme name="1">
      <a:dk1>
        <a:srgbClr val="000000"/>
      </a:dk1>
      <a:lt1>
        <a:srgbClr val="FFFFFF"/>
      </a:lt1>
      <a:dk2>
        <a:srgbClr val="6F6F6F"/>
      </a:dk2>
      <a:lt2>
        <a:srgbClr val="EEECE1"/>
      </a:lt2>
      <a:accent1>
        <a:srgbClr val="5E8AB3"/>
      </a:accent1>
      <a:accent2>
        <a:srgbClr val="9B7793"/>
      </a:accent2>
      <a:accent3>
        <a:srgbClr val="FF8F1C"/>
      </a:accent3>
      <a:accent4>
        <a:srgbClr val="FFC72C"/>
      </a:accent4>
      <a:accent5>
        <a:srgbClr val="4F868E"/>
      </a:accent5>
      <a:accent6>
        <a:srgbClr val="A3D65E"/>
      </a:accent6>
      <a:hlink>
        <a:srgbClr val="5E8AB3"/>
      </a:hlink>
      <a:folHlink>
        <a:srgbClr val="4F868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ED1CE92-DB64-47F4-B22E-46546E72D55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47DCE231260D40B64765B8B62CCA36" ma:contentTypeVersion="5" ma:contentTypeDescription="Create a new document." ma:contentTypeScope="" ma:versionID="c8c855f4215041b056f92df7b4c7bfb4">
  <xsd:schema xmlns:xsd="http://www.w3.org/2001/XMLSchema" xmlns:xs="http://www.w3.org/2001/XMLSchema" xmlns:p="http://schemas.microsoft.com/office/2006/metadata/properties" xmlns:ns2="1b61945e-ea42-4939-992c-499712c4dde6" xmlns:ns3="1b57da1d-7a00-4ff2-b8bb-a5e2684365e0" xmlns:ns4="fdeb00fa-e4cc-4bb6-be86-462ead36f5cd" targetNamespace="http://schemas.microsoft.com/office/2006/metadata/properties" ma:root="true" ma:fieldsID="fee0a942ad76438bbe979d22ac15da2c" ns2:_="" ns3:_="" ns4:_="">
    <xsd:import namespace="1b61945e-ea42-4939-992c-499712c4dde6"/>
    <xsd:import namespace="1b57da1d-7a00-4ff2-b8bb-a5e2684365e0"/>
    <xsd:import namespace="fdeb00fa-e4cc-4bb6-be86-462ead36f5cd"/>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1945e-ea42-4939-992c-499712c4dde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57da1d-7a00-4ff2-b8bb-a5e2684365e0"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eb00fa-e4cc-4bb6-be86-462ead36f5c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1b57da1d-7a00-4ff2-b8bb-a5e2684365e0">JWVUQENKDCZD-538095150-79</_dlc_DocId>
    <_dlc_DocIdUrl xmlns="1b57da1d-7a00-4ff2-b8bb-a5e2684365e0">
      <Url>https://aerospacecloud.sharepoint.com/sites/corpcom/EC/GD/_layouts/15/DocIdRedir.aspx?ID=JWVUQENKDCZD-538095150-79</Url>
      <Description>JWVUQENKDCZD-538095150-79</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ED2703-39A5-4C8F-A654-B8E4B8B3D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1945e-ea42-4939-992c-499712c4dde6"/>
    <ds:schemaRef ds:uri="1b57da1d-7a00-4ff2-b8bb-a5e2684365e0"/>
    <ds:schemaRef ds:uri="fdeb00fa-e4cc-4bb6-be86-462ead36f5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6941D5-9B70-4FCF-8431-FD2C00B4DF13}">
  <ds:schemaRefs>
    <ds:schemaRef ds:uri="http://schemas.microsoft.com/sharepoint/v3/contenttype/forms"/>
  </ds:schemaRefs>
</ds:datastoreItem>
</file>

<file path=customXml/itemProps3.xml><?xml version="1.0" encoding="utf-8"?>
<ds:datastoreItem xmlns:ds="http://schemas.openxmlformats.org/officeDocument/2006/customXml" ds:itemID="{4561B769-D194-4AE7-9D3D-107ABC3B3746}">
  <ds:schemaRefs>
    <ds:schemaRef ds:uri="http://schemas.microsoft.com/office/2006/metadata/properties"/>
    <ds:schemaRef ds:uri="http://www.w3.org/XML/1998/namespace"/>
    <ds:schemaRef ds:uri="1b61945e-ea42-4939-992c-499712c4dde6"/>
    <ds:schemaRef ds:uri="http://purl.org/dc/term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fdeb00fa-e4cc-4bb6-be86-462ead36f5cd"/>
    <ds:schemaRef ds:uri="1b57da1d-7a00-4ff2-b8bb-a5e2684365e0"/>
  </ds:schemaRefs>
</ds:datastoreItem>
</file>

<file path=customXml/itemProps4.xml><?xml version="1.0" encoding="utf-8"?>
<ds:datastoreItem xmlns:ds="http://schemas.openxmlformats.org/officeDocument/2006/customXml" ds:itemID="{0FBD14BE-EE1D-45F5-A725-BD6C9F4DB96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1_Corporate Template</Template>
  <TotalTime>72</TotalTime>
  <Words>1485</Words>
  <Application>Microsoft Macintosh PowerPoint</Application>
  <PresentationFormat>Widescreen</PresentationFormat>
  <Paragraphs>237</Paragraphs>
  <Slides>16</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Helvetica Neue</vt:lpstr>
      <vt:lpstr>Wingdings</vt:lpstr>
      <vt:lpstr>1_Corporate Template</vt:lpstr>
      <vt:lpstr>2_Corporate Template_Security Markings</vt:lpstr>
      <vt:lpstr>3_Standard Title </vt:lpstr>
      <vt:lpstr>A Framework for Tracking Progress Towards Usability: Application Usability Levels. </vt:lpstr>
      <vt:lpstr>Connections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Tracking AULs</vt:lpstr>
      <vt:lpstr>Tracking AULs</vt:lpstr>
      <vt:lpstr>Get involved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 26 Point Arial</dc:title>
  <dc:subject/>
  <dc:creator>Alexa J Halford</dc:creator>
  <cp:keywords/>
  <dc:description/>
  <cp:lastModifiedBy>Halford, Alexa J. (GSFC-6750)</cp:lastModifiedBy>
  <cp:revision>7</cp:revision>
  <cp:lastPrinted>2012-11-26T17:25:34Z</cp:lastPrinted>
  <dcterms:created xsi:type="dcterms:W3CDTF">2018-06-28T15:50:15Z</dcterms:created>
  <dcterms:modified xsi:type="dcterms:W3CDTF">2020-11-25T16:14:29Z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0x010100C047DCE231260D40B64765B8B62CCA36</vt:lpwstr>
  </property>
  <property fmtid="{D5CDD505-2E9C-101B-9397-08002B2CF9AE}" pid="3" name="_dlc_DocIdItemGuid">
    <vt:lpwstr>403c3286-8235-443f-b159-a36cfb36d6a4</vt:lpwstr>
  </property>
</Properties>
</file>